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4" r:id="rId3"/>
    <p:sldId id="257" r:id="rId4"/>
    <p:sldId id="258" r:id="rId5"/>
    <p:sldId id="260" r:id="rId6"/>
    <p:sldId id="290" r:id="rId7"/>
    <p:sldId id="261" r:id="rId8"/>
    <p:sldId id="263" r:id="rId9"/>
    <p:sldId id="262" r:id="rId10"/>
    <p:sldId id="285" r:id="rId11"/>
    <p:sldId id="293" r:id="rId12"/>
    <p:sldId id="264" r:id="rId13"/>
    <p:sldId id="265" r:id="rId14"/>
    <p:sldId id="266" r:id="rId15"/>
    <p:sldId id="292" r:id="rId16"/>
    <p:sldId id="287" r:id="rId17"/>
    <p:sldId id="288" r:id="rId18"/>
    <p:sldId id="289" r:id="rId19"/>
    <p:sldId id="291" r:id="rId20"/>
    <p:sldId id="267" r:id="rId21"/>
    <p:sldId id="270" r:id="rId22"/>
    <p:sldId id="271" r:id="rId23"/>
    <p:sldId id="275" r:id="rId24"/>
    <p:sldId id="278" r:id="rId25"/>
    <p:sldId id="286" r:id="rId26"/>
    <p:sldId id="269" r:id="rId27"/>
    <p:sldId id="268" r:id="rId28"/>
    <p:sldId id="272" r:id="rId29"/>
    <p:sldId id="280" r:id="rId30"/>
    <p:sldId id="281" r:id="rId31"/>
    <p:sldId id="282" r:id="rId32"/>
    <p:sldId id="273" r:id="rId33"/>
    <p:sldId id="274" r:id="rId34"/>
    <p:sldId id="279" r:id="rId35"/>
    <p:sldId id="283" r:id="rId36"/>
    <p:sldId id="284" r:id="rId37"/>
    <p:sldId id="29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2/3/2024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A53590-C1E6-2C6F-7A02-50BA4EFE0358}"/>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68F79EA-D0EE-20FA-65A1-E09AE31B1331}"/>
              </a:ext>
            </a:extLst>
          </p:cNvPr>
          <p:cNvSpPr>
            <a:spLocks noGrp="1"/>
          </p:cNvSpPr>
          <p:nvPr>
            <p:ph type="ctrTitle"/>
          </p:nvPr>
        </p:nvSpPr>
        <p:spPr>
          <a:xfrm>
            <a:off x="1751012" y="1300785"/>
            <a:ext cx="8689976" cy="2998260"/>
          </a:xfrm>
        </p:spPr>
        <p:txBody>
          <a:bodyPr/>
          <a:lstStyle/>
          <a:p>
            <a:endParaRPr lang="en-US" dirty="0"/>
          </a:p>
        </p:txBody>
      </p:sp>
      <p:sp>
        <p:nvSpPr>
          <p:cNvPr id="3" name="Subtitle 2">
            <a:extLst>
              <a:ext uri="{FF2B5EF4-FFF2-40B4-BE49-F238E27FC236}">
                <a16:creationId xmlns:a16="http://schemas.microsoft.com/office/drawing/2014/main" id="{9F7DD69C-5DB2-A887-AD06-D0132087687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8707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D073B-010C-1811-CDCF-7A3B0801D1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E0C565-764F-F4AD-C3A0-343E3F63F484}"/>
              </a:ext>
            </a:extLst>
          </p:cNvPr>
          <p:cNvSpPr>
            <a:spLocks noGrp="1"/>
          </p:cNvSpPr>
          <p:nvPr>
            <p:ph sz="quarter" idx="13"/>
          </p:nvPr>
        </p:nvSpPr>
        <p:spPr>
          <a:xfrm>
            <a:off x="805218" y="1201003"/>
            <a:ext cx="10472382" cy="5363570"/>
          </a:xfrm>
        </p:spPr>
        <p:txBody>
          <a:bodyPr>
            <a:noAutofit/>
          </a:bodyPr>
          <a:lstStyle/>
          <a:p>
            <a:pPr marL="0" indent="0" algn="just">
              <a:lnSpc>
                <a:spcPct val="150000"/>
              </a:lnSpc>
              <a:buNone/>
            </a:pPr>
            <a:r>
              <a:rPr lang="en-US" sz="2800" b="1" cap="none" dirty="0">
                <a:solidFill>
                  <a:srgbClr val="FF0000"/>
                </a:solidFill>
                <a:latin typeface="Arial" panose="020B0604020202020204" pitchFamily="34" charset="0"/>
                <a:cs typeface="Arial" panose="020B0604020202020204" pitchFamily="34" charset="0"/>
              </a:rPr>
              <a:t>8:15 Am</a:t>
            </a:r>
            <a:r>
              <a:rPr lang="en-US" sz="2800" cap="none" dirty="0">
                <a:latin typeface="Arial" panose="020B0604020202020204" pitchFamily="34" charset="0"/>
                <a:cs typeface="Arial" panose="020B0604020202020204" pitchFamily="34" charset="0"/>
              </a:rPr>
              <a:t>(4cm/Vx/50%/-3/R/C)</a:t>
            </a:r>
          </a:p>
          <a:p>
            <a:pPr marL="0" indent="0" algn="just">
              <a:lnSpc>
                <a:spcPct val="150000"/>
              </a:lnSpc>
              <a:buNone/>
            </a:pPr>
            <a:r>
              <a:rPr lang="en-US" sz="2800" cap="none" dirty="0">
                <a:latin typeface="Arial" panose="020B0604020202020204" pitchFamily="34" charset="0"/>
                <a:cs typeface="Arial" panose="020B0604020202020204" pitchFamily="34" charset="0"/>
              </a:rPr>
              <a:t>8:55 Am (7cm/Vx/70%/-3/R/C)</a:t>
            </a:r>
            <a:endParaRPr lang="fa-IR" sz="2800" cap="none" dirty="0">
              <a:latin typeface="Arial" panose="020B0604020202020204" pitchFamily="34" charset="0"/>
              <a:cs typeface="Arial" panose="020B0604020202020204" pitchFamily="34" charset="0"/>
            </a:endParaRPr>
          </a:p>
          <a:p>
            <a:pPr marL="0" indent="0" algn="just">
              <a:lnSpc>
                <a:spcPct val="150000"/>
              </a:lnSpc>
              <a:buNone/>
            </a:pPr>
            <a:r>
              <a:rPr lang="ar-SA" sz="2800" b="1" cap="none" dirty="0">
                <a:solidFill>
                  <a:srgbClr val="FF0000"/>
                </a:solidFill>
                <a:latin typeface="Arial" panose="020B0604020202020204" pitchFamily="34" charset="0"/>
                <a:cs typeface="Arial" panose="020B0604020202020204" pitchFamily="34" charset="0"/>
              </a:rPr>
              <a:t>9:15</a:t>
            </a:r>
            <a:r>
              <a:rPr lang="fa-IR" sz="2800" b="1" cap="none" dirty="0">
                <a:solidFill>
                  <a:srgbClr val="FF0000"/>
                </a:solidFill>
                <a:latin typeface="Arial" panose="020B0604020202020204" pitchFamily="34" charset="0"/>
                <a:cs typeface="Arial" panose="020B0604020202020204" pitchFamily="34" charset="0"/>
              </a:rPr>
              <a:t> </a:t>
            </a:r>
            <a:r>
              <a:rPr lang="en-US" sz="2800" cap="none" dirty="0">
                <a:latin typeface="Arial" panose="020B0604020202020204" pitchFamily="34" charset="0"/>
                <a:cs typeface="Arial" panose="020B0604020202020204" pitchFamily="34" charset="0"/>
              </a:rPr>
              <a:t> </a:t>
            </a:r>
            <a:r>
              <a:rPr lang="en-US" sz="2800" b="1" cap="none" dirty="0">
                <a:solidFill>
                  <a:srgbClr val="FF0000"/>
                </a:solidFill>
                <a:latin typeface="Arial" panose="020B0604020202020204" pitchFamily="34" charset="0"/>
                <a:cs typeface="Arial" panose="020B0604020202020204" pitchFamily="34" charset="0"/>
              </a:rPr>
              <a:t>Am</a:t>
            </a:r>
            <a:r>
              <a:rPr lang="en-US" sz="2800" cap="none" dirty="0">
                <a:latin typeface="Arial" panose="020B0604020202020204" pitchFamily="34" charset="0"/>
                <a:cs typeface="Arial" panose="020B0604020202020204" pitchFamily="34" charset="0"/>
              </a:rPr>
              <a:t> (Delivery )(second stage : short time)</a:t>
            </a:r>
          </a:p>
          <a:p>
            <a:pPr marL="0" indent="0" algn="just">
              <a:lnSpc>
                <a:spcPct val="150000"/>
              </a:lnSpc>
              <a:buNone/>
            </a:pPr>
            <a:r>
              <a:rPr lang="en-US" sz="2800" b="1" cap="none" dirty="0">
                <a:solidFill>
                  <a:srgbClr val="FF0000"/>
                </a:solidFill>
                <a:latin typeface="Arial" panose="020B0604020202020204" pitchFamily="34" charset="0"/>
                <a:cs typeface="Arial" panose="020B0604020202020204" pitchFamily="34" charset="0"/>
              </a:rPr>
              <a:t>14:45 Pm </a:t>
            </a:r>
            <a:r>
              <a:rPr lang="en-US" sz="2800" cap="none" dirty="0">
                <a:latin typeface="Arial" panose="020B0604020202020204" pitchFamily="34" charset="0"/>
                <a:cs typeface="Arial" panose="020B0604020202020204" pitchFamily="34" charset="0"/>
              </a:rPr>
              <a:t>( Shahid Faghihi Hospital Admission)(</a:t>
            </a:r>
            <a:r>
              <a:rPr lang="en-US" sz="2800" b="1" cap="none" dirty="0">
                <a:solidFill>
                  <a:srgbClr val="FF0000"/>
                </a:solidFill>
                <a:latin typeface="Arial" panose="020B0604020202020204" pitchFamily="34" charset="0"/>
                <a:cs typeface="Arial" panose="020B0604020202020204" pitchFamily="34" charset="0"/>
              </a:rPr>
              <a:t>5h</a:t>
            </a:r>
            <a:r>
              <a:rPr lang="en-US" sz="2800" cap="none" dirty="0">
                <a:latin typeface="Arial" panose="020B0604020202020204" pitchFamily="34" charset="0"/>
                <a:cs typeface="Arial" panose="020B0604020202020204" pitchFamily="34" charset="0"/>
              </a:rPr>
              <a:t> after delivery)</a:t>
            </a:r>
          </a:p>
          <a:p>
            <a:pPr marL="0" indent="0" algn="just">
              <a:lnSpc>
                <a:spcPct val="150000"/>
              </a:lnSpc>
              <a:buNone/>
            </a:pPr>
            <a:r>
              <a:rPr lang="en-US" sz="2800" b="1" cap="none" dirty="0">
                <a:solidFill>
                  <a:srgbClr val="FF0000"/>
                </a:solidFill>
                <a:latin typeface="Arial" panose="020B0604020202020204" pitchFamily="34" charset="0"/>
                <a:cs typeface="Arial" panose="020B0604020202020204" pitchFamily="34" charset="0"/>
              </a:rPr>
              <a:t>18:00 Pm </a:t>
            </a:r>
            <a:r>
              <a:rPr lang="en-US" sz="2800" cap="none" dirty="0">
                <a:latin typeface="Arial" panose="020B0604020202020204" pitchFamily="34" charset="0"/>
                <a:cs typeface="Arial" panose="020B0604020202020204" pitchFamily="34" charset="0"/>
              </a:rPr>
              <a:t>( Transfer To Or, </a:t>
            </a:r>
            <a:r>
              <a:rPr lang="en-US" sz="2800" b="1" cap="none" dirty="0">
                <a:solidFill>
                  <a:srgbClr val="FF0000"/>
                </a:solidFill>
                <a:latin typeface="Arial" panose="020B0604020202020204" pitchFamily="34" charset="0"/>
                <a:cs typeface="Arial" panose="020B0604020202020204" pitchFamily="34" charset="0"/>
              </a:rPr>
              <a:t>9 H</a:t>
            </a:r>
            <a:r>
              <a:rPr lang="en-US" sz="2800" cap="none" dirty="0">
                <a:latin typeface="Arial" panose="020B0604020202020204" pitchFamily="34" charset="0"/>
                <a:cs typeface="Arial" panose="020B0604020202020204" pitchFamily="34" charset="0"/>
              </a:rPr>
              <a:t> after delivery)</a:t>
            </a:r>
          </a:p>
          <a:p>
            <a:pPr marL="0" indent="0" algn="just">
              <a:lnSpc>
                <a:spcPct val="150000"/>
              </a:lnSpc>
              <a:buNone/>
            </a:pPr>
            <a:endParaRPr lang="en-US" sz="2800" cap="none" dirty="0">
              <a:latin typeface="Arial" panose="020B0604020202020204" pitchFamily="34" charset="0"/>
              <a:cs typeface="Arial" panose="020B0604020202020204" pitchFamily="34" charset="0"/>
            </a:endParaRPr>
          </a:p>
          <a:p>
            <a:pPr marL="0" indent="0" algn="just">
              <a:lnSpc>
                <a:spcPct val="150000"/>
              </a:lnSpc>
              <a:buNone/>
            </a:pPr>
            <a:endParaRPr lang="en-US" sz="2800" cap="none" dirty="0">
              <a:latin typeface="Arial" panose="020B0604020202020204" pitchFamily="34" charset="0"/>
              <a:cs typeface="Arial" panose="020B0604020202020204" pitchFamily="34" charset="0"/>
            </a:endParaRPr>
          </a:p>
          <a:p>
            <a:pPr marL="0" indent="0" algn="just">
              <a:lnSpc>
                <a:spcPct val="150000"/>
              </a:lnSpc>
              <a:buNone/>
            </a:pPr>
            <a:endParaRPr lang="en-US" sz="2800" cap="none" dirty="0">
              <a:latin typeface="Arial" panose="020B0604020202020204" pitchFamily="34" charset="0"/>
              <a:cs typeface="Arial" panose="020B0604020202020204" pitchFamily="34" charset="0"/>
            </a:endParaRPr>
          </a:p>
          <a:p>
            <a:pPr marL="0" indent="0" algn="just">
              <a:lnSpc>
                <a:spcPct val="150000"/>
              </a:lnSpc>
              <a:buNone/>
            </a:pPr>
            <a:r>
              <a:rPr lang="en-US" sz="2800" cap="none" dirty="0">
                <a:latin typeface="Arial" panose="020B0604020202020204" pitchFamily="34" charset="0"/>
                <a:cs typeface="Arial" panose="020B0604020202020204" pitchFamily="34" charset="0"/>
              </a:rPr>
              <a:t>0</a:t>
            </a:r>
          </a:p>
          <a:p>
            <a:pPr marL="0" indent="0" algn="just">
              <a:lnSpc>
                <a:spcPct val="150000"/>
              </a:lnSpc>
              <a:buNone/>
            </a:pPr>
            <a:endParaRPr lang="en-US" sz="2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5221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41AB-CB30-A609-FBB6-81D2FD832E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19386D-C2C3-F2F7-8EF9-7A75338BD2D4}"/>
              </a:ext>
            </a:extLst>
          </p:cNvPr>
          <p:cNvSpPr>
            <a:spLocks noGrp="1"/>
          </p:cNvSpPr>
          <p:nvPr>
            <p:ph sz="quarter" idx="13"/>
          </p:nvPr>
        </p:nvSpPr>
        <p:spPr>
          <a:xfrm>
            <a:off x="464025" y="941696"/>
            <a:ext cx="11354936" cy="5650172"/>
          </a:xfrm>
        </p:spPr>
        <p:txBody>
          <a:bodyPr>
            <a:normAutofit/>
          </a:bodyPr>
          <a:lstStyle/>
          <a:p>
            <a:pPr algn="just">
              <a:lnSpc>
                <a:spcPct val="150000"/>
              </a:lnSpc>
              <a:buClr>
                <a:srgbClr val="FF0000"/>
              </a:buClr>
              <a:buFont typeface="Wingdings" panose="05000000000000000000" pitchFamily="2" charset="2"/>
              <a:buChar char="q"/>
            </a:pPr>
            <a:r>
              <a:rPr lang="en-US" sz="2400" cap="none" dirty="0">
                <a:latin typeface="Arial" panose="020B0604020202020204" pitchFamily="34" charset="0"/>
                <a:cs typeface="Arial" panose="020B0604020202020204" pitchFamily="34" charset="0"/>
              </a:rPr>
              <a:t>Final Dx : Ant Rupture Of Anal Mucus + Rupture Of Int And Ext .Sphincter +Anal Sphincter Is </a:t>
            </a:r>
            <a:r>
              <a:rPr lang="en-US" sz="2400" cap="none" dirty="0" err="1">
                <a:latin typeface="Arial" panose="020B0604020202020204" pitchFamily="34" charset="0"/>
                <a:cs typeface="Arial" panose="020B0604020202020204" pitchFamily="34" charset="0"/>
              </a:rPr>
              <a:t>Hypotone</a:t>
            </a:r>
            <a:r>
              <a:rPr lang="en-US" sz="2400" cap="none" dirty="0">
                <a:latin typeface="Arial" panose="020B0604020202020204" pitchFamily="34" charset="0"/>
                <a:cs typeface="Arial" panose="020B0604020202020204" pitchFamily="34" charset="0"/>
              </a:rPr>
              <a:t> + External </a:t>
            </a:r>
            <a:r>
              <a:rPr lang="en-US" sz="2400" cap="none" dirty="0" err="1">
                <a:latin typeface="Arial" panose="020B0604020202020204" pitchFamily="34" charset="0"/>
                <a:cs typeface="Arial" panose="020B0604020202020204" pitchFamily="34" charset="0"/>
              </a:rPr>
              <a:t>Levator</a:t>
            </a:r>
            <a:r>
              <a:rPr lang="en-US" sz="2400" cap="none" dirty="0">
                <a:latin typeface="Arial" panose="020B0604020202020204" pitchFamily="34" charset="0"/>
                <a:cs typeface="Arial" panose="020B0604020202020204" pitchFamily="34" charset="0"/>
              </a:rPr>
              <a:t>  Rupture + Rectovaginal Injury</a:t>
            </a:r>
          </a:p>
          <a:p>
            <a:pPr algn="just">
              <a:lnSpc>
                <a:spcPct val="150000"/>
              </a:lnSpc>
              <a:buClr>
                <a:srgbClr val="FF0000"/>
              </a:buClr>
              <a:buFont typeface="Wingdings" panose="05000000000000000000" pitchFamily="2" charset="2"/>
              <a:buChar char="q"/>
            </a:pPr>
            <a:r>
              <a:rPr lang="en-US" sz="2400" cap="none" dirty="0">
                <a:latin typeface="Arial" panose="020B0604020202020204" pitchFamily="34" charset="0"/>
                <a:cs typeface="Arial" panose="020B0604020202020204" pitchFamily="34" charset="0"/>
              </a:rPr>
              <a:t>Repair Of Ext And Int Anal Sphincteroplasty +</a:t>
            </a:r>
            <a:r>
              <a:rPr lang="en-US" sz="2400" cap="none" dirty="0" err="1">
                <a:latin typeface="Arial" panose="020B0604020202020204" pitchFamily="34" charset="0"/>
                <a:cs typeface="Arial" panose="020B0604020202020204" pitchFamily="34" charset="0"/>
              </a:rPr>
              <a:t>Levatoroplasty+vaginoplasty</a:t>
            </a:r>
            <a:r>
              <a:rPr lang="en-US" sz="2400" cap="none" dirty="0">
                <a:latin typeface="Arial" panose="020B0604020202020204" pitchFamily="34" charset="0"/>
                <a:cs typeface="Arial" panose="020B0604020202020204" pitchFamily="34" charset="0"/>
              </a:rPr>
              <a:t> +Perineoplasty </a:t>
            </a:r>
          </a:p>
          <a:p>
            <a:pPr algn="just">
              <a:lnSpc>
                <a:spcPct val="150000"/>
              </a:lnSpc>
              <a:buClr>
                <a:srgbClr val="FF0000"/>
              </a:buClr>
              <a:buFont typeface="Wingdings" panose="05000000000000000000" pitchFamily="2" charset="2"/>
              <a:buChar char="q"/>
            </a:pPr>
            <a:r>
              <a:rPr lang="en-US" sz="2400" dirty="0">
                <a:latin typeface="Arial" panose="020B0604020202020204" pitchFamily="34" charset="0"/>
                <a:cs typeface="Arial" panose="020B0604020202020204" pitchFamily="34" charset="0"/>
              </a:rPr>
              <a:t>Hb:  13.5                 </a:t>
            </a:r>
            <a:r>
              <a:rPr lang="fa-IR" sz="2400" dirty="0">
                <a:latin typeface="Arial" panose="020B0604020202020204" pitchFamily="34" charset="0"/>
                <a:cs typeface="Arial" panose="020B0604020202020204" pitchFamily="34" charset="0"/>
              </a:rPr>
              <a:t>11 </a:t>
            </a:r>
            <a:endParaRPr lang="en-US" sz="2400" dirty="0">
              <a:latin typeface="Arial" panose="020B0604020202020204" pitchFamily="34" charset="0"/>
              <a:cs typeface="Arial" panose="020B0604020202020204" pitchFamily="34" charset="0"/>
            </a:endParaRPr>
          </a:p>
          <a:p>
            <a:pPr algn="just">
              <a:lnSpc>
                <a:spcPct val="150000"/>
              </a:lnSpc>
              <a:buClr>
                <a:srgbClr val="FF0000"/>
              </a:buClr>
              <a:buFont typeface="Wingdings" panose="05000000000000000000" pitchFamily="2" charset="2"/>
              <a:buChar char="q"/>
            </a:pPr>
            <a:r>
              <a:rPr lang="en-US" sz="2400" dirty="0">
                <a:latin typeface="Arial" panose="020B0604020202020204" pitchFamily="34" charset="0"/>
                <a:cs typeface="Arial" panose="020B0604020202020204" pitchFamily="34" charset="0"/>
              </a:rPr>
              <a:t>NPO TIME : </a:t>
            </a:r>
            <a:r>
              <a:rPr lang="en-US" sz="3000" b="1" dirty="0">
                <a:solidFill>
                  <a:srgbClr val="C00000"/>
                </a:solidFill>
                <a:latin typeface="Arial" panose="020B0604020202020204" pitchFamily="34" charset="0"/>
                <a:cs typeface="Arial" panose="020B0604020202020204" pitchFamily="34" charset="0"/>
              </a:rPr>
              <a:t>5 DAY</a:t>
            </a:r>
          </a:p>
          <a:p>
            <a:pPr algn="just">
              <a:lnSpc>
                <a:spcPct val="150000"/>
              </a:lnSpc>
              <a:buClr>
                <a:srgbClr val="FF0000"/>
              </a:buClr>
              <a:buFont typeface="Wingdings" panose="05000000000000000000" pitchFamily="2" charset="2"/>
              <a:buChar char="q"/>
            </a:pPr>
            <a:r>
              <a:rPr lang="en-US" sz="2400" dirty="0">
                <a:latin typeface="Arial" panose="020B0604020202020204" pitchFamily="34" charset="0"/>
                <a:cs typeface="Arial" panose="020B0604020202020204" pitchFamily="34" charset="0"/>
              </a:rPr>
              <a:t>04/01/  ---- 10/01/(</a:t>
            </a:r>
            <a:r>
              <a:rPr lang="en-US" sz="2800" b="1" dirty="0">
                <a:solidFill>
                  <a:srgbClr val="C00000"/>
                </a:solidFill>
                <a:latin typeface="Arial" panose="020B0604020202020204" pitchFamily="34" charset="0"/>
                <a:cs typeface="Arial" panose="020B0604020202020204" pitchFamily="34" charset="0"/>
              </a:rPr>
              <a:t>7 day  </a:t>
            </a:r>
            <a:r>
              <a:rPr lang="en-US" sz="2400" dirty="0">
                <a:latin typeface="Arial" panose="020B0604020202020204" pitchFamily="34" charset="0"/>
                <a:cs typeface="Arial" panose="020B0604020202020204" pitchFamily="34" charset="0"/>
              </a:rPr>
              <a:t>Hospital Admission)</a:t>
            </a:r>
          </a:p>
          <a:p>
            <a:pPr algn="just">
              <a:lnSpc>
                <a:spcPct val="150000"/>
              </a:lnSpc>
              <a:buClr>
                <a:srgbClr val="FF0000"/>
              </a:buClr>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lgn="just">
              <a:lnSpc>
                <a:spcPct val="150000"/>
              </a:lnSpc>
              <a:buClr>
                <a:srgbClr val="FF0000"/>
              </a:buClr>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p:txBody>
      </p:sp>
      <p:sp>
        <p:nvSpPr>
          <p:cNvPr id="4" name="Arrow: Notched Right 3">
            <a:extLst>
              <a:ext uri="{FF2B5EF4-FFF2-40B4-BE49-F238E27FC236}">
                <a16:creationId xmlns:a16="http://schemas.microsoft.com/office/drawing/2014/main" id="{BBD62286-F83B-CB8A-CDF4-077475A93A6D}"/>
              </a:ext>
            </a:extLst>
          </p:cNvPr>
          <p:cNvSpPr/>
          <p:nvPr/>
        </p:nvSpPr>
        <p:spPr>
          <a:xfrm>
            <a:off x="2197288" y="3568889"/>
            <a:ext cx="1310185" cy="395785"/>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31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2749-CB17-12C5-2E5A-A568F08DDAB4}"/>
              </a:ext>
            </a:extLst>
          </p:cNvPr>
          <p:cNvSpPr>
            <a:spLocks noGrp="1"/>
          </p:cNvSpPr>
          <p:nvPr>
            <p:ph type="title"/>
          </p:nvPr>
        </p:nvSpPr>
        <p:spPr>
          <a:xfrm>
            <a:off x="0" y="0"/>
            <a:ext cx="12192000" cy="1665028"/>
          </a:xfr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sz="6000" b="1" cap="none" dirty="0">
                <a:solidFill>
                  <a:srgbClr val="FF0000"/>
                </a:solidFill>
                <a:latin typeface="Arial" panose="020B0604020202020204" pitchFamily="34" charset="0"/>
                <a:cs typeface="Arial" panose="020B0604020202020204" pitchFamily="34" charset="0"/>
              </a:rPr>
              <a:t>Case</a:t>
            </a:r>
            <a:r>
              <a:rPr lang="en-US" sz="4400" b="1" cap="none" dirty="0">
                <a:solidFill>
                  <a:srgbClr val="FF0000"/>
                </a:solidFill>
                <a:latin typeface="Arial" panose="020B0604020202020204" pitchFamily="34" charset="0"/>
                <a:cs typeface="Arial" panose="020B0604020202020204" pitchFamily="34" charset="0"/>
              </a:rPr>
              <a:t> 3</a:t>
            </a:r>
          </a:p>
        </p:txBody>
      </p:sp>
      <p:sp>
        <p:nvSpPr>
          <p:cNvPr id="3" name="Content Placeholder 2">
            <a:extLst>
              <a:ext uri="{FF2B5EF4-FFF2-40B4-BE49-F238E27FC236}">
                <a16:creationId xmlns:a16="http://schemas.microsoft.com/office/drawing/2014/main" id="{CC10038A-BA48-8D62-59E7-3743BA7AA2C2}"/>
              </a:ext>
            </a:extLst>
          </p:cNvPr>
          <p:cNvSpPr>
            <a:spLocks noGrp="1"/>
          </p:cNvSpPr>
          <p:nvPr>
            <p:ph sz="quarter" idx="13"/>
          </p:nvPr>
        </p:nvSpPr>
        <p:spPr>
          <a:xfrm>
            <a:off x="204717" y="1665028"/>
            <a:ext cx="11737074" cy="4790363"/>
          </a:xfrm>
        </p:spPr>
        <p:txBody>
          <a:bodyPr>
            <a:noAutofit/>
          </a:bodyPr>
          <a:lstStyle/>
          <a:p>
            <a:pPr marL="0" indent="0" algn="just">
              <a:lnSpc>
                <a:spcPct val="150000"/>
              </a:lnSpc>
              <a:buNone/>
            </a:pPr>
            <a:r>
              <a:rPr lang="en-US" b="1" cap="none" dirty="0">
                <a:solidFill>
                  <a:srgbClr val="C00000"/>
                </a:solidFill>
                <a:latin typeface="Arial" panose="020B0604020202020204" pitchFamily="34" charset="0"/>
                <a:cs typeface="Arial" panose="020B0604020202020204" pitchFamily="34" charset="0"/>
              </a:rPr>
              <a:t>22</a:t>
            </a:r>
            <a:r>
              <a:rPr lang="en-US" cap="none" dirty="0">
                <a:latin typeface="Arial" panose="020B0604020202020204" pitchFamily="34" charset="0"/>
                <a:cs typeface="Arial" panose="020B0604020202020204" pitchFamily="34" charset="0"/>
              </a:rPr>
              <a:t> Y/O </a:t>
            </a:r>
            <a:r>
              <a:rPr lang="en-US" b="1" cap="none" dirty="0">
                <a:solidFill>
                  <a:srgbClr val="C00000"/>
                </a:solidFill>
                <a:latin typeface="Arial" panose="020B0604020202020204" pitchFamily="34" charset="0"/>
                <a:cs typeface="Arial" panose="020B0604020202020204" pitchFamily="34" charset="0"/>
              </a:rPr>
              <a:t>Gravid 1</a:t>
            </a:r>
            <a:r>
              <a:rPr lang="en-US" cap="none" dirty="0">
                <a:latin typeface="Arial" panose="020B0604020202020204" pitchFamily="34" charset="0"/>
                <a:cs typeface="Arial" panose="020B0604020202020204" pitchFamily="34" charset="0"/>
              </a:rPr>
              <a:t> Gestational Age 40 Weak (</a:t>
            </a:r>
            <a:r>
              <a:rPr lang="en-US" b="1" cap="none" dirty="0">
                <a:solidFill>
                  <a:srgbClr val="FF0000"/>
                </a:solidFill>
                <a:latin typeface="Arial" panose="020B0604020202020204" pitchFamily="34" charset="0"/>
                <a:cs typeface="Arial" panose="020B0604020202020204" pitchFamily="34" charset="0"/>
              </a:rPr>
              <a:t>BMI:33</a:t>
            </a:r>
            <a:r>
              <a:rPr lang="en-US" cap="none" dirty="0">
                <a:latin typeface="Arial" panose="020B0604020202020204" pitchFamily="34" charset="0"/>
                <a:cs typeface="Arial" panose="020B0604020202020204" pitchFamily="34" charset="0"/>
              </a:rPr>
              <a:t>)Who Came To Hazrat Zeinab Hospital With Chief Complaint  : Decreased Fetal Movement.</a:t>
            </a:r>
            <a:r>
              <a:rPr lang="fa-I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At 00:30 Am Admitted With </a:t>
            </a:r>
            <a:r>
              <a:rPr lang="en-US" cap="none" dirty="0" err="1">
                <a:latin typeface="Arial" panose="020B0604020202020204" pitchFamily="34" charset="0"/>
                <a:cs typeface="Arial" panose="020B0604020202020204" pitchFamily="34" charset="0"/>
              </a:rPr>
              <a:t>Imperation</a:t>
            </a:r>
            <a:r>
              <a:rPr lang="en-US" cap="none" dirty="0">
                <a:latin typeface="Arial" panose="020B0604020202020204" pitchFamily="34" charset="0"/>
                <a:cs typeface="Arial" panose="020B0604020202020204" pitchFamily="34" charset="0"/>
              </a:rPr>
              <a:t> term pregnancy And  Decreased Fetal Movement And Laber Pain </a:t>
            </a:r>
            <a:r>
              <a:rPr lang="fa-IR" cap="none" dirty="0">
                <a:latin typeface="Arial" panose="020B0604020202020204" pitchFamily="34" charset="0"/>
                <a:cs typeface="Arial" panose="020B0604020202020204" pitchFamily="34" charset="0"/>
              </a:rPr>
              <a:t>.</a:t>
            </a:r>
            <a:endParaRPr lang="en-US" cap="none" dirty="0">
              <a:latin typeface="Arial" panose="020B0604020202020204" pitchFamily="34" charset="0"/>
              <a:cs typeface="Arial" panose="020B0604020202020204" pitchFamily="34" charset="0"/>
            </a:endParaRPr>
          </a:p>
          <a:p>
            <a:pPr marL="0" indent="0" algn="just">
              <a:lnSpc>
                <a:spcPct val="150000"/>
              </a:lnSpc>
              <a:buNone/>
            </a:pPr>
            <a:r>
              <a:rPr lang="en-US" cap="none" dirty="0">
                <a:latin typeface="Arial" panose="020B0604020202020204" pitchFamily="34" charset="0"/>
                <a:cs typeface="Arial" panose="020B0604020202020204" pitchFamily="34" charset="0"/>
              </a:rPr>
              <a:t> </a:t>
            </a:r>
            <a:r>
              <a:rPr lang="pt-BR" cap="none" dirty="0">
                <a:latin typeface="Arial" panose="020B0604020202020204" pitchFamily="34" charset="0"/>
                <a:cs typeface="Arial" panose="020B0604020202020204" pitchFamily="34" charset="0"/>
              </a:rPr>
              <a:t>Admit Vaginal Exam: 2 Finger/Vx/30%/-3/</a:t>
            </a:r>
            <a:r>
              <a:rPr lang="en-US" cap="none" dirty="0">
                <a:latin typeface="Arial" panose="020B0604020202020204" pitchFamily="34" charset="0"/>
                <a:cs typeface="Arial" panose="020B0604020202020204" pitchFamily="34" charset="0"/>
              </a:rPr>
              <a:t>intact m/</a:t>
            </a:r>
            <a:r>
              <a:rPr lang="pt-BR" cap="none" dirty="0">
                <a:latin typeface="Arial" panose="020B0604020202020204" pitchFamily="34" charset="0"/>
                <a:cs typeface="Arial" panose="020B0604020202020204" pitchFamily="34" charset="0"/>
              </a:rPr>
              <a:t>Bloody Show.</a:t>
            </a:r>
          </a:p>
          <a:p>
            <a:pPr marL="0" indent="0" algn="just">
              <a:lnSpc>
                <a:spcPct val="150000"/>
              </a:lnSpc>
              <a:buNone/>
            </a:pPr>
            <a:r>
              <a:rPr lang="pt-BR" cap="none" dirty="0">
                <a:latin typeface="Arial" panose="020B0604020202020204" pitchFamily="34" charset="0"/>
                <a:cs typeface="Arial" panose="020B0604020202020204" pitchFamily="34" charset="0"/>
              </a:rPr>
              <a:t>Cst Is Reactive.</a:t>
            </a:r>
          </a:p>
          <a:p>
            <a:pPr marL="0" indent="0" algn="just">
              <a:lnSpc>
                <a:spcPct val="150000"/>
              </a:lnSpc>
              <a:buNone/>
            </a:pPr>
            <a:r>
              <a:rPr lang="pt-BR" cap="none" dirty="0">
                <a:latin typeface="Arial" panose="020B0604020202020204" pitchFamily="34" charset="0"/>
                <a:cs typeface="Arial" panose="020B0604020202020204" pitchFamily="34" charset="0"/>
              </a:rPr>
              <a:t>In 2:15 Am Fetus Becomes Tackycardia.intrauterine resuscitation was done but not efficated.</a:t>
            </a:r>
          </a:p>
          <a:p>
            <a:pPr marL="0" indent="0" algn="just">
              <a:lnSpc>
                <a:spcPct val="150000"/>
              </a:lnSpc>
              <a:buNone/>
            </a:pPr>
            <a:r>
              <a:rPr lang="pt-BR" cap="none" dirty="0">
                <a:latin typeface="Arial" panose="020B0604020202020204" pitchFamily="34" charset="0"/>
                <a:cs typeface="Arial" panose="020B0604020202020204" pitchFamily="34" charset="0"/>
              </a:rPr>
              <a:t>Start </a:t>
            </a:r>
            <a:r>
              <a:rPr lang="pt-BR" b="1" cap="none" dirty="0">
                <a:solidFill>
                  <a:srgbClr val="FF0000"/>
                </a:solidFill>
                <a:latin typeface="Arial" panose="020B0604020202020204" pitchFamily="34" charset="0"/>
                <a:cs typeface="Arial" panose="020B0604020202020204" pitchFamily="34" charset="0"/>
              </a:rPr>
              <a:t>Induction </a:t>
            </a:r>
            <a:r>
              <a:rPr lang="pt-BR" cap="none" dirty="0">
                <a:latin typeface="Arial" panose="020B0604020202020204" pitchFamily="34" charset="0"/>
                <a:cs typeface="Arial" panose="020B0604020202020204" pitchFamily="34" charset="0"/>
              </a:rPr>
              <a:t>With 10 Nuit In 1000 cc(3:30 Am)</a:t>
            </a:r>
          </a:p>
          <a:p>
            <a:pPr marL="0" indent="0" algn="just">
              <a:lnSpc>
                <a:spcPct val="150000"/>
              </a:lnSpc>
              <a:buNone/>
            </a:pPr>
            <a:r>
              <a:rPr lang="pt-BR" cap="none" dirty="0">
                <a:latin typeface="Arial" panose="020B0604020202020204" pitchFamily="34" charset="0"/>
                <a:cs typeface="Arial" panose="020B0604020202020204" pitchFamily="34" charset="0"/>
              </a:rPr>
              <a:t>10 :00 am ( spontaneous rupture) </a:t>
            </a:r>
          </a:p>
          <a:p>
            <a:pPr marL="0" indent="0" algn="just">
              <a:lnSpc>
                <a:spcPct val="150000"/>
              </a:lnSpc>
              <a:buNone/>
            </a:pPr>
            <a:r>
              <a:rPr lang="pt-BR" cap="none" dirty="0">
                <a:latin typeface="Arial" panose="020B0604020202020204" pitchFamily="34" charset="0"/>
                <a:cs typeface="Arial" panose="020B0604020202020204" pitchFamily="34" charset="0"/>
              </a:rPr>
              <a:t>12:30 Mid day (3cm/Vx/50%/-3/R/C)</a:t>
            </a:r>
          </a:p>
          <a:p>
            <a:pPr marL="0" indent="0" algn="just">
              <a:lnSpc>
                <a:spcPct val="150000"/>
              </a:lnSpc>
              <a:buNone/>
            </a:pPr>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36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307B-23FB-C4FD-AFBB-4A2D885567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ECACAE-BD8D-8A70-D112-63F2A99B53FF}"/>
              </a:ext>
            </a:extLst>
          </p:cNvPr>
          <p:cNvSpPr>
            <a:spLocks noGrp="1"/>
          </p:cNvSpPr>
          <p:nvPr>
            <p:ph sz="quarter" idx="13"/>
          </p:nvPr>
        </p:nvSpPr>
        <p:spPr>
          <a:xfrm>
            <a:off x="218365" y="1"/>
            <a:ext cx="11518710" cy="6858000"/>
          </a:xfrm>
        </p:spPr>
        <p:txBody>
          <a:bodyPr>
            <a:normAutofit/>
          </a:bodyPr>
          <a:lstStyle/>
          <a:p>
            <a:pPr algn="just">
              <a:lnSpc>
                <a:spcPct val="150000"/>
              </a:lnSpc>
              <a:buClr>
                <a:srgbClr val="C00000"/>
              </a:buClr>
              <a:buFont typeface="Wingdings" panose="05000000000000000000" pitchFamily="2" charset="2"/>
              <a:buChar char="q"/>
            </a:pPr>
            <a:endParaRPr lang="en-US" sz="2800" cap="none" dirty="0">
              <a:latin typeface="Arial" panose="020B0604020202020204" pitchFamily="34" charset="0"/>
              <a:cs typeface="Arial" panose="020B0604020202020204" pitchFamily="34" charset="0"/>
            </a:endParaRPr>
          </a:p>
          <a:p>
            <a:pPr algn="just">
              <a:lnSpc>
                <a:spcPct val="150000"/>
              </a:lnSpc>
              <a:buClr>
                <a:srgbClr val="C00000"/>
              </a:buClr>
              <a:buFont typeface="Wingdings" panose="05000000000000000000" pitchFamily="2" charset="2"/>
              <a:buChar char="q"/>
            </a:pPr>
            <a:r>
              <a:rPr lang="en-US" sz="2800" b="1" cap="none" dirty="0">
                <a:solidFill>
                  <a:srgbClr val="FF0000"/>
                </a:solidFill>
                <a:latin typeface="Arial" panose="020B0604020202020204" pitchFamily="34" charset="0"/>
                <a:cs typeface="Arial" panose="020B0604020202020204" pitchFamily="34" charset="0"/>
              </a:rPr>
              <a:t>7:30 am  </a:t>
            </a:r>
            <a:r>
              <a:rPr lang="en-US" sz="2800" cap="none" dirty="0">
                <a:latin typeface="Arial" panose="020B0604020202020204" pitchFamily="34" charset="0"/>
                <a:cs typeface="Arial" panose="020B0604020202020204" pitchFamily="34" charset="0"/>
              </a:rPr>
              <a:t>(2 Finger/Vx/30%/-3/intact/Bloody Show)</a:t>
            </a:r>
          </a:p>
          <a:p>
            <a:pPr algn="just">
              <a:lnSpc>
                <a:spcPct val="150000"/>
              </a:lnSpc>
              <a:buClr>
                <a:srgbClr val="C00000"/>
              </a:buClr>
              <a:buFont typeface="Wingdings" panose="05000000000000000000" pitchFamily="2" charset="2"/>
              <a:buChar char="q"/>
            </a:pPr>
            <a:r>
              <a:rPr lang="en-US" sz="2800" cap="none" dirty="0">
                <a:latin typeface="Arial" panose="020B0604020202020204" pitchFamily="34" charset="0"/>
                <a:cs typeface="Arial" panose="020B0604020202020204" pitchFamily="34" charset="0"/>
              </a:rPr>
              <a:t>12:30 Mid day (3cm/Vx/50%/-3/R/C)</a:t>
            </a:r>
          </a:p>
          <a:p>
            <a:pPr algn="just">
              <a:lnSpc>
                <a:spcPct val="150000"/>
              </a:lnSpc>
              <a:buClr>
                <a:srgbClr val="C00000"/>
              </a:buClr>
              <a:buFont typeface="Wingdings" panose="05000000000000000000" pitchFamily="2" charset="2"/>
              <a:buChar char="q"/>
            </a:pPr>
            <a:r>
              <a:rPr lang="en-US" sz="2800" cap="none" dirty="0">
                <a:latin typeface="Arial" panose="020B0604020202020204" pitchFamily="34" charset="0"/>
                <a:cs typeface="Arial" panose="020B0604020202020204" pitchFamily="34" charset="0"/>
              </a:rPr>
              <a:t>15:00 Pm(7cm/Vx/70%/-2/R/C)</a:t>
            </a:r>
          </a:p>
          <a:p>
            <a:pPr algn="just">
              <a:lnSpc>
                <a:spcPct val="150000"/>
              </a:lnSpc>
              <a:buClr>
                <a:srgbClr val="C00000"/>
              </a:buClr>
              <a:buFont typeface="Wingdings" panose="05000000000000000000" pitchFamily="2" charset="2"/>
              <a:buChar char="q"/>
            </a:pPr>
            <a:r>
              <a:rPr lang="en-US" sz="2800" b="1" cap="none" dirty="0">
                <a:solidFill>
                  <a:srgbClr val="FF0000"/>
                </a:solidFill>
                <a:latin typeface="Arial" panose="020B0604020202020204" pitchFamily="34" charset="0"/>
                <a:cs typeface="Arial" panose="020B0604020202020204" pitchFamily="34" charset="0"/>
              </a:rPr>
              <a:t>15:40pm</a:t>
            </a:r>
            <a:r>
              <a:rPr lang="en-US" sz="2800" cap="none" dirty="0">
                <a:latin typeface="Arial" panose="020B0604020202020204" pitchFamily="34" charset="0"/>
                <a:cs typeface="Arial" panose="020B0604020202020204" pitchFamily="34" charset="0"/>
              </a:rPr>
              <a:t> ( Full/Vx/100/-1/R/C)</a:t>
            </a:r>
          </a:p>
          <a:p>
            <a:pPr algn="just">
              <a:lnSpc>
                <a:spcPct val="150000"/>
              </a:lnSpc>
              <a:buClr>
                <a:srgbClr val="C00000"/>
              </a:buClr>
              <a:buFont typeface="Wingdings" panose="05000000000000000000" pitchFamily="2" charset="2"/>
              <a:buChar char="q"/>
            </a:pPr>
            <a:r>
              <a:rPr lang="en-US" sz="2800" cap="none" dirty="0">
                <a:latin typeface="Arial" panose="020B0604020202020204" pitchFamily="34" charset="0"/>
                <a:cs typeface="Arial" panose="020B0604020202020204" pitchFamily="34" charset="0"/>
              </a:rPr>
              <a:t>17:15 Pm(full/Vx/100/+1/R/C)</a:t>
            </a:r>
          </a:p>
          <a:p>
            <a:pPr algn="just">
              <a:lnSpc>
                <a:spcPct val="150000"/>
              </a:lnSpc>
              <a:buClr>
                <a:srgbClr val="C00000"/>
              </a:buClr>
              <a:buFont typeface="Wingdings" panose="05000000000000000000" pitchFamily="2" charset="2"/>
              <a:buChar char="q"/>
            </a:pPr>
            <a:r>
              <a:rPr lang="en-US" sz="2800" b="1" cap="none" dirty="0">
                <a:solidFill>
                  <a:srgbClr val="FF0000"/>
                </a:solidFill>
                <a:latin typeface="Arial" panose="020B0604020202020204" pitchFamily="34" charset="0"/>
                <a:cs typeface="Arial" panose="020B0604020202020204" pitchFamily="34" charset="0"/>
              </a:rPr>
              <a:t>17:30 Pm</a:t>
            </a:r>
            <a:r>
              <a:rPr lang="en-US" sz="2800" cap="none" dirty="0">
                <a:latin typeface="Arial" panose="020B0604020202020204" pitchFamily="34" charset="0"/>
                <a:cs typeface="Arial" panose="020B0604020202020204" pitchFamily="34" charset="0"/>
              </a:rPr>
              <a:t> (Delivery +Episeotomy</a:t>
            </a:r>
            <a:r>
              <a:rPr lang="fa-IR" sz="2800" cap="none" dirty="0">
                <a:latin typeface="Arial" panose="020B0604020202020204" pitchFamily="34" charset="0"/>
                <a:cs typeface="Arial" panose="020B0604020202020204" pitchFamily="34" charset="0"/>
              </a:rPr>
              <a:t> </a:t>
            </a:r>
            <a:r>
              <a:rPr lang="en-US" sz="2800" cap="none" dirty="0">
                <a:latin typeface="Arial" panose="020B0604020202020204" pitchFamily="34" charset="0"/>
                <a:cs typeface="Arial" panose="020B0604020202020204" pitchFamily="34" charset="0"/>
              </a:rPr>
              <a:t>)(second stage :</a:t>
            </a:r>
            <a:r>
              <a:rPr lang="en-US" sz="2800" b="1" cap="none" dirty="0">
                <a:solidFill>
                  <a:srgbClr val="FF0000"/>
                </a:solidFill>
                <a:latin typeface="Arial" panose="020B0604020202020204" pitchFamily="34" charset="0"/>
                <a:cs typeface="Arial" panose="020B0604020202020204" pitchFamily="34" charset="0"/>
              </a:rPr>
              <a:t>2h</a:t>
            </a:r>
            <a:r>
              <a:rPr lang="en-US" sz="2800" cap="none" dirty="0">
                <a:latin typeface="Arial" panose="020B0604020202020204" pitchFamily="34" charset="0"/>
                <a:cs typeface="Arial" panose="020B0604020202020204" pitchFamily="34" charset="0"/>
              </a:rPr>
              <a:t>)</a:t>
            </a:r>
            <a:endParaRPr lang="fa-IR" sz="2800" cap="none" dirty="0">
              <a:latin typeface="Arial" panose="020B0604020202020204" pitchFamily="34" charset="0"/>
              <a:cs typeface="Arial" panose="020B0604020202020204" pitchFamily="34" charset="0"/>
            </a:endParaRPr>
          </a:p>
          <a:p>
            <a:pPr algn="just">
              <a:lnSpc>
                <a:spcPct val="150000"/>
              </a:lnSpc>
              <a:buClr>
                <a:srgbClr val="C00000"/>
              </a:buClr>
              <a:buFont typeface="Wingdings" panose="05000000000000000000" pitchFamily="2" charset="2"/>
              <a:buChar char="q"/>
            </a:pPr>
            <a:r>
              <a:rPr lang="en-US" sz="2800" b="1" cap="none" dirty="0">
                <a:solidFill>
                  <a:srgbClr val="FF0000"/>
                </a:solidFill>
                <a:latin typeface="Arial" panose="020B0604020202020204" pitchFamily="34" charset="0"/>
                <a:cs typeface="Arial" panose="020B0604020202020204" pitchFamily="34" charset="0"/>
              </a:rPr>
              <a:t>20:00 pm </a:t>
            </a:r>
            <a:r>
              <a:rPr lang="en-US" sz="2800" cap="none" dirty="0">
                <a:latin typeface="Arial" panose="020B0604020202020204" pitchFamily="34" charset="0"/>
                <a:cs typeface="Arial" panose="020B0604020202020204" pitchFamily="34" charset="0"/>
              </a:rPr>
              <a:t>(transfer to shahid  faghihi hospital—</a:t>
            </a:r>
            <a:r>
              <a:rPr lang="en-US" sz="2800" b="1" cap="none" dirty="0">
                <a:solidFill>
                  <a:srgbClr val="FF0000"/>
                </a:solidFill>
                <a:latin typeface="Arial" panose="020B0604020202020204" pitchFamily="34" charset="0"/>
                <a:cs typeface="Arial" panose="020B0604020202020204" pitchFamily="34" charset="0"/>
              </a:rPr>
              <a:t>2.5 h)</a:t>
            </a:r>
          </a:p>
        </p:txBody>
      </p:sp>
    </p:spTree>
    <p:extLst>
      <p:ext uri="{BB962C8B-B14F-4D97-AF65-F5344CB8AC3E}">
        <p14:creationId xmlns:p14="http://schemas.microsoft.com/office/powerpoint/2010/main" val="354453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19A0-5333-4297-E956-E015870290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D3F7EF-B761-7FDB-CE2D-78FA29670101}"/>
              </a:ext>
            </a:extLst>
          </p:cNvPr>
          <p:cNvSpPr>
            <a:spLocks noGrp="1"/>
          </p:cNvSpPr>
          <p:nvPr>
            <p:ph sz="quarter" idx="13"/>
          </p:nvPr>
        </p:nvSpPr>
        <p:spPr>
          <a:xfrm>
            <a:off x="913774" y="382138"/>
            <a:ext cx="10363826" cy="5759356"/>
          </a:xfrm>
        </p:spPr>
        <p:txBody>
          <a:bodyPr>
            <a:noAutofit/>
          </a:bodyPr>
          <a:lstStyle/>
          <a:p>
            <a:pPr marL="0" indent="0" algn="just" rtl="1">
              <a:lnSpc>
                <a:spcPct val="200000"/>
              </a:lnSpc>
              <a:buNone/>
            </a:pPr>
            <a:endParaRPr lang="ar-SA" sz="2800" dirty="0"/>
          </a:p>
          <a:p>
            <a:pPr marL="0" indent="0" algn="just" rtl="1">
              <a:lnSpc>
                <a:spcPct val="200000"/>
              </a:lnSpc>
              <a:buNone/>
            </a:pPr>
            <a:r>
              <a:rPr lang="ar-SA" sz="2800" dirty="0"/>
              <a:t>درفاصله زمانی 16تا17</a:t>
            </a:r>
            <a:r>
              <a:rPr lang="fa-IR" sz="2800" dirty="0"/>
              <a:t>با توجه به </a:t>
            </a:r>
            <a:r>
              <a:rPr lang="en-US" sz="2800" cap="none" dirty="0"/>
              <a:t>Station</a:t>
            </a:r>
            <a:r>
              <a:rPr lang="fa-IR" sz="2800" cap="none" dirty="0"/>
              <a:t> بالابیمارتوسط</a:t>
            </a:r>
            <a:r>
              <a:rPr lang="ar-SA" sz="2800" dirty="0"/>
              <a:t> رزیدنت </a:t>
            </a:r>
            <a:r>
              <a:rPr lang="fa-IR" sz="2800" b="1" dirty="0">
                <a:solidFill>
                  <a:srgbClr val="FF0000"/>
                </a:solidFill>
              </a:rPr>
              <a:t>فوندال</a:t>
            </a:r>
            <a:r>
              <a:rPr lang="ar-SA" sz="2800" dirty="0"/>
              <a:t> </a:t>
            </a:r>
            <a:r>
              <a:rPr lang="fa-IR" sz="2800" dirty="0"/>
              <a:t>داده شد</a:t>
            </a:r>
            <a:r>
              <a:rPr lang="ar-SA" sz="2800" dirty="0"/>
              <a:t>.حاصل زایمان نوزاددختربا آپگار اولیه 5وسپس 7 ووزن </a:t>
            </a:r>
            <a:r>
              <a:rPr lang="ar-SA" sz="2800" b="1" dirty="0">
                <a:solidFill>
                  <a:srgbClr val="FF0000"/>
                </a:solidFill>
              </a:rPr>
              <a:t>3640</a:t>
            </a:r>
            <a:r>
              <a:rPr lang="ar-SA" sz="2800" dirty="0"/>
              <a:t> گرم وکاپوت سوکسیدان</a:t>
            </a:r>
            <a:r>
              <a:rPr lang="fa-IR" sz="2800" dirty="0"/>
              <a:t>ِ</a:t>
            </a:r>
            <a:r>
              <a:rPr lang="ar-SA" sz="2800" dirty="0"/>
              <a:t>وم و</a:t>
            </a:r>
            <a:r>
              <a:rPr lang="ar-SA" sz="2800" b="1" dirty="0">
                <a:solidFill>
                  <a:srgbClr val="FF0000"/>
                </a:solidFill>
              </a:rPr>
              <a:t>مولدینگ شدید </a:t>
            </a:r>
            <a:r>
              <a:rPr lang="ar-SA" sz="2800" dirty="0"/>
              <a:t>و</a:t>
            </a:r>
            <a:r>
              <a:rPr lang="ar-SA" sz="2800" b="1" dirty="0">
                <a:solidFill>
                  <a:srgbClr val="FF0000"/>
                </a:solidFill>
              </a:rPr>
              <a:t>ضعف در رفلکس موروی </a:t>
            </a:r>
            <a:r>
              <a:rPr lang="ar-SA" sz="2800" dirty="0"/>
              <a:t>دوطرفه بدنیا آمدند.</a:t>
            </a:r>
          </a:p>
          <a:p>
            <a:pPr marL="0" indent="0" algn="just" rtl="1">
              <a:lnSpc>
                <a:spcPct val="200000"/>
              </a:lnSpc>
              <a:buNone/>
            </a:pPr>
            <a:r>
              <a:rPr lang="ar-SA" sz="2800" dirty="0"/>
              <a:t>پس از خروج جفت واژن وسرویکس چک شد که اپی زیوتومی خیلی عمیق وبزرگ شده وپارگی تا اسف</a:t>
            </a:r>
            <a:r>
              <a:rPr lang="fa-IR" sz="2800" dirty="0"/>
              <a:t>ن</a:t>
            </a:r>
            <a:r>
              <a:rPr lang="ar-SA" sz="2800" dirty="0"/>
              <a:t>کتررکتوم داده بود.</a:t>
            </a:r>
            <a:r>
              <a:rPr lang="ar-SA" sz="2800" b="1" dirty="0">
                <a:solidFill>
                  <a:srgbClr val="FF0000"/>
                </a:solidFill>
              </a:rPr>
              <a:t>درساعت 20</a:t>
            </a:r>
            <a:r>
              <a:rPr lang="ar-SA" sz="2800" dirty="0"/>
              <a:t> به بیمارستان</a:t>
            </a:r>
            <a:r>
              <a:rPr lang="en-US" sz="2800" dirty="0"/>
              <a:t> </a:t>
            </a:r>
            <a:r>
              <a:rPr lang="fa-IR" sz="2800" dirty="0"/>
              <a:t> شهید</a:t>
            </a:r>
            <a:r>
              <a:rPr lang="ar-SA" sz="2800" dirty="0"/>
              <a:t> فقیهی ارجاع داده شد..</a:t>
            </a:r>
          </a:p>
          <a:p>
            <a:pPr marL="0" indent="0" algn="just" rtl="1">
              <a:lnSpc>
                <a:spcPct val="200000"/>
              </a:lnSpc>
              <a:buNone/>
            </a:pPr>
            <a:endParaRPr lang="en-US" sz="2800" dirty="0"/>
          </a:p>
        </p:txBody>
      </p:sp>
    </p:spTree>
    <p:extLst>
      <p:ext uri="{BB962C8B-B14F-4D97-AF65-F5344CB8AC3E}">
        <p14:creationId xmlns:p14="http://schemas.microsoft.com/office/powerpoint/2010/main" val="4076445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3A07-B84A-D214-A097-79A9B64D85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A26922-6458-8A12-2A4F-26A53EF85FD9}"/>
              </a:ext>
            </a:extLst>
          </p:cNvPr>
          <p:cNvSpPr>
            <a:spLocks noGrp="1"/>
          </p:cNvSpPr>
          <p:nvPr>
            <p:ph sz="quarter" idx="13"/>
          </p:nvPr>
        </p:nvSpPr>
        <p:spPr>
          <a:xfrm>
            <a:off x="368491" y="996287"/>
            <a:ext cx="11081982" cy="5349921"/>
          </a:xfrm>
        </p:spPr>
        <p:txBody>
          <a:bodyPr>
            <a:normAutofit lnSpcReduction="10000"/>
          </a:bodyPr>
          <a:lstStyle/>
          <a:p>
            <a:pPr algn="just">
              <a:lnSpc>
                <a:spcPct val="150000"/>
              </a:lnSpc>
              <a:buClr>
                <a:srgbClr val="FF0000"/>
              </a:buClr>
              <a:buFont typeface="Wingdings" panose="05000000000000000000" pitchFamily="2" charset="2"/>
              <a:buChar char="q"/>
            </a:pPr>
            <a:r>
              <a:rPr lang="en-US" sz="2400" cap="none" dirty="0">
                <a:latin typeface="Arial" panose="020B0604020202020204" pitchFamily="34" charset="0"/>
                <a:cs typeface="Arial" panose="020B0604020202020204" pitchFamily="34" charset="0"/>
              </a:rPr>
              <a:t>21:00 Pm ( Shahid Faghihi Hospital Admission)(</a:t>
            </a:r>
            <a:r>
              <a:rPr lang="en-US" sz="2400" b="1" cap="none" dirty="0">
                <a:solidFill>
                  <a:srgbClr val="FF0000"/>
                </a:solidFill>
                <a:latin typeface="Arial" panose="020B0604020202020204" pitchFamily="34" charset="0"/>
                <a:cs typeface="Arial" panose="020B0604020202020204" pitchFamily="34" charset="0"/>
              </a:rPr>
              <a:t>4h</a:t>
            </a:r>
            <a:r>
              <a:rPr lang="en-US" sz="2400" cap="none" dirty="0">
                <a:latin typeface="Arial" panose="020B0604020202020204" pitchFamily="34" charset="0"/>
                <a:cs typeface="Arial" panose="020B0604020202020204" pitchFamily="34" charset="0"/>
              </a:rPr>
              <a:t> Ago)</a:t>
            </a:r>
          </a:p>
          <a:p>
            <a:pPr algn="just">
              <a:lnSpc>
                <a:spcPct val="150000"/>
              </a:lnSpc>
              <a:buClr>
                <a:srgbClr val="FF0000"/>
              </a:buClr>
              <a:buFont typeface="Wingdings" panose="05000000000000000000" pitchFamily="2" charset="2"/>
              <a:buChar char="q"/>
            </a:pPr>
            <a:r>
              <a:rPr lang="en-US" sz="2400" b="1" cap="none" dirty="0">
                <a:solidFill>
                  <a:srgbClr val="C00000"/>
                </a:solidFill>
                <a:latin typeface="Arial" panose="020B0604020202020204" pitchFamily="34" charset="0"/>
                <a:cs typeface="Arial" panose="020B0604020202020204" pitchFamily="34" charset="0"/>
              </a:rPr>
              <a:t>23:00 Pm </a:t>
            </a:r>
            <a:r>
              <a:rPr lang="en-US" sz="2400" cap="none" dirty="0">
                <a:latin typeface="Arial" panose="020B0604020202020204" pitchFamily="34" charset="0"/>
                <a:cs typeface="Arial" panose="020B0604020202020204" pitchFamily="34" charset="0"/>
              </a:rPr>
              <a:t>( Transfer To Or,</a:t>
            </a:r>
            <a:r>
              <a:rPr lang="en-US" sz="2400" b="1" cap="none" dirty="0">
                <a:solidFill>
                  <a:srgbClr val="FF0000"/>
                </a:solidFill>
                <a:latin typeface="Arial" panose="020B0604020202020204" pitchFamily="34" charset="0"/>
                <a:cs typeface="Arial" panose="020B0604020202020204" pitchFamily="34" charset="0"/>
              </a:rPr>
              <a:t>5-6 H</a:t>
            </a:r>
            <a:r>
              <a:rPr lang="en-US" sz="2400" cap="none" dirty="0">
                <a:latin typeface="Arial" panose="020B0604020202020204" pitchFamily="34" charset="0"/>
                <a:cs typeface="Arial" panose="020B0604020202020204" pitchFamily="34" charset="0"/>
              </a:rPr>
              <a:t> after delivery) </a:t>
            </a:r>
          </a:p>
          <a:p>
            <a:pPr algn="just">
              <a:lnSpc>
                <a:spcPct val="150000"/>
              </a:lnSpc>
              <a:buClr>
                <a:srgbClr val="FF0000"/>
              </a:buClr>
              <a:buFont typeface="Wingdings" panose="05000000000000000000" pitchFamily="2" charset="2"/>
              <a:buChar char="q"/>
            </a:pPr>
            <a:r>
              <a:rPr lang="en-US" sz="2400" cap="none" dirty="0">
                <a:latin typeface="Arial" panose="020B0604020202020204" pitchFamily="34" charset="0"/>
                <a:cs typeface="Arial" panose="020B0604020202020204" pitchFamily="34" charset="0"/>
              </a:rPr>
              <a:t>Final Dx : External anal  Rupture + Rectovaginal Injury</a:t>
            </a:r>
          </a:p>
          <a:p>
            <a:pPr algn="just">
              <a:lnSpc>
                <a:spcPct val="150000"/>
              </a:lnSpc>
              <a:buClr>
                <a:srgbClr val="FF0000"/>
              </a:buClr>
              <a:buFont typeface="Wingdings" panose="05000000000000000000" pitchFamily="2" charset="2"/>
              <a:buChar char="q"/>
            </a:pPr>
            <a:r>
              <a:rPr lang="en-US" sz="2400" cap="none" dirty="0">
                <a:latin typeface="Arial" panose="020B0604020202020204" pitchFamily="34" charset="0"/>
                <a:cs typeface="Arial" panose="020B0604020202020204" pitchFamily="34" charset="0"/>
              </a:rPr>
              <a:t>Anal Sphincteroplasty +Levatoroplasty+perineoplasty+repair Cervical Laceration </a:t>
            </a:r>
          </a:p>
          <a:p>
            <a:pPr algn="just">
              <a:lnSpc>
                <a:spcPct val="150000"/>
              </a:lnSpc>
              <a:buClr>
                <a:srgbClr val="FF0000"/>
              </a:buClr>
              <a:buFont typeface="Wingdings" panose="05000000000000000000" pitchFamily="2" charset="2"/>
              <a:buChar char="q"/>
            </a:pPr>
            <a:r>
              <a:rPr lang="en-US" sz="2400" cap="none" dirty="0">
                <a:latin typeface="Arial" panose="020B0604020202020204" pitchFamily="34" charset="0"/>
                <a:cs typeface="Arial" panose="020B0604020202020204" pitchFamily="34" charset="0"/>
              </a:rPr>
              <a:t>Hb:  11.1                7.8 (Transfusion 2  Bag Packed Cell)</a:t>
            </a:r>
            <a:endParaRPr lang="fa-IR" sz="2400" cap="none" dirty="0">
              <a:latin typeface="Arial" panose="020B0604020202020204" pitchFamily="34" charset="0"/>
              <a:cs typeface="Arial" panose="020B0604020202020204" pitchFamily="34" charset="0"/>
            </a:endParaRPr>
          </a:p>
          <a:p>
            <a:pPr algn="just">
              <a:lnSpc>
                <a:spcPct val="150000"/>
              </a:lnSpc>
              <a:buClr>
                <a:srgbClr val="FF0000"/>
              </a:buClr>
              <a:buFont typeface="Wingdings" panose="05000000000000000000" pitchFamily="2" charset="2"/>
              <a:buChar char="q"/>
            </a:pPr>
            <a:r>
              <a:rPr lang="en-US" sz="2400" cap="none" dirty="0">
                <a:latin typeface="Arial" panose="020B0604020202020204" pitchFamily="34" charset="0"/>
                <a:cs typeface="Arial" panose="020B0604020202020204" pitchFamily="34" charset="0"/>
              </a:rPr>
              <a:t>NPO Time: </a:t>
            </a:r>
            <a:r>
              <a:rPr lang="en-US" sz="2800" b="1" cap="none" dirty="0">
                <a:solidFill>
                  <a:srgbClr val="FF0000"/>
                </a:solidFill>
                <a:latin typeface="Arial" panose="020B0604020202020204" pitchFamily="34" charset="0"/>
                <a:cs typeface="Arial" panose="020B0604020202020204" pitchFamily="34" charset="0"/>
              </a:rPr>
              <a:t>3 day</a:t>
            </a:r>
          </a:p>
          <a:p>
            <a:pPr algn="just">
              <a:lnSpc>
                <a:spcPct val="150000"/>
              </a:lnSpc>
              <a:buClr>
                <a:srgbClr val="FF0000"/>
              </a:buClr>
              <a:buFont typeface="Wingdings" panose="05000000000000000000" pitchFamily="2" charset="2"/>
              <a:buChar char="q"/>
            </a:pPr>
            <a:r>
              <a:rPr lang="en-US" sz="2400" cap="none" dirty="0">
                <a:latin typeface="Arial" panose="020B0604020202020204" pitchFamily="34" charset="0"/>
                <a:cs typeface="Arial" panose="020B0604020202020204" pitchFamily="34" charset="0"/>
              </a:rPr>
              <a:t>11/02/  ---- 15/02/(</a:t>
            </a:r>
            <a:r>
              <a:rPr lang="en-US" sz="3200" b="1" cap="none" dirty="0">
                <a:solidFill>
                  <a:srgbClr val="C00000"/>
                </a:solidFill>
                <a:latin typeface="Arial" panose="020B0604020202020204" pitchFamily="34" charset="0"/>
                <a:cs typeface="Arial" panose="020B0604020202020204" pitchFamily="34" charset="0"/>
              </a:rPr>
              <a:t>5 day  </a:t>
            </a:r>
            <a:r>
              <a:rPr lang="en-US" sz="2400" cap="none" dirty="0">
                <a:latin typeface="Arial" panose="020B0604020202020204" pitchFamily="34" charset="0"/>
                <a:cs typeface="Arial" panose="020B0604020202020204" pitchFamily="34" charset="0"/>
              </a:rPr>
              <a:t>Hospital Admission)</a:t>
            </a:r>
          </a:p>
          <a:p>
            <a:pPr algn="just">
              <a:lnSpc>
                <a:spcPct val="150000"/>
              </a:lnSpc>
              <a:buClr>
                <a:srgbClr val="FF0000"/>
              </a:buClr>
              <a:buFont typeface="Wingdings" panose="05000000000000000000" pitchFamily="2" charset="2"/>
              <a:buChar char="q"/>
            </a:pPr>
            <a:endParaRPr lang="en-US" sz="2400" cap="none" dirty="0">
              <a:latin typeface="Arial" panose="020B0604020202020204" pitchFamily="34" charset="0"/>
              <a:cs typeface="Arial" panose="020B0604020202020204" pitchFamily="34" charset="0"/>
            </a:endParaRPr>
          </a:p>
        </p:txBody>
      </p:sp>
      <p:sp>
        <p:nvSpPr>
          <p:cNvPr id="6" name="Arrow: Notched Right 5">
            <a:extLst>
              <a:ext uri="{FF2B5EF4-FFF2-40B4-BE49-F238E27FC236}">
                <a16:creationId xmlns:a16="http://schemas.microsoft.com/office/drawing/2014/main" id="{12A21771-F49E-8239-71AF-B8C119295485}"/>
              </a:ext>
            </a:extLst>
          </p:cNvPr>
          <p:cNvSpPr/>
          <p:nvPr/>
        </p:nvSpPr>
        <p:spPr>
          <a:xfrm>
            <a:off x="2006221" y="4240354"/>
            <a:ext cx="1078173" cy="474260"/>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6642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66A2-913B-D62E-882A-B00391CC79B8}"/>
              </a:ext>
            </a:extLst>
          </p:cNvPr>
          <p:cNvSpPr>
            <a:spLocks noGrp="1"/>
          </p:cNvSpPr>
          <p:nvPr>
            <p:ph type="title"/>
          </p:nvPr>
        </p:nvSpPr>
        <p:spPr>
          <a:xfrm>
            <a:off x="122831" y="109182"/>
            <a:ext cx="11805312" cy="1501254"/>
          </a:xfrm>
          <a:solidFill>
            <a:schemeClr val="accent1"/>
          </a:solidFill>
        </p:spPr>
        <p:txBody>
          <a:bodyPr>
            <a:normAutofit/>
          </a:bodyPr>
          <a:lstStyle/>
          <a:p>
            <a:r>
              <a:rPr lang="en-US" sz="4000" b="1" cap="none" dirty="0">
                <a:latin typeface="Arial" panose="020B0604020202020204" pitchFamily="34" charset="0"/>
                <a:cs typeface="Arial" panose="020B0604020202020204" pitchFamily="34" charset="0"/>
              </a:rPr>
              <a:t>Case 4</a:t>
            </a:r>
          </a:p>
        </p:txBody>
      </p:sp>
      <p:sp>
        <p:nvSpPr>
          <p:cNvPr id="3" name="Content Placeholder 2">
            <a:extLst>
              <a:ext uri="{FF2B5EF4-FFF2-40B4-BE49-F238E27FC236}">
                <a16:creationId xmlns:a16="http://schemas.microsoft.com/office/drawing/2014/main" id="{DDA33908-4877-432E-D78F-FA59AB3FF884}"/>
              </a:ext>
            </a:extLst>
          </p:cNvPr>
          <p:cNvSpPr>
            <a:spLocks noGrp="1"/>
          </p:cNvSpPr>
          <p:nvPr>
            <p:ph sz="quarter" idx="13"/>
          </p:nvPr>
        </p:nvSpPr>
        <p:spPr>
          <a:xfrm>
            <a:off x="423081" y="1760560"/>
            <a:ext cx="11136573" cy="4030639"/>
          </a:xfrm>
        </p:spPr>
        <p:txBody>
          <a:bodyPr>
            <a:noAutofit/>
          </a:bodyPr>
          <a:lstStyle/>
          <a:p>
            <a:pPr marL="0" indent="0" algn="just">
              <a:lnSpc>
                <a:spcPct val="150000"/>
              </a:lnSpc>
              <a:buNone/>
            </a:pPr>
            <a:r>
              <a:rPr lang="en-US" sz="2400" cap="none" dirty="0">
                <a:latin typeface="Arial" panose="020B0604020202020204" pitchFamily="34" charset="0"/>
                <a:cs typeface="Arial" panose="020B0604020202020204" pitchFamily="34" charset="0"/>
              </a:rPr>
              <a:t>The Patiant Is </a:t>
            </a:r>
            <a:r>
              <a:rPr lang="en-US" sz="2400" b="1" cap="none" dirty="0">
                <a:solidFill>
                  <a:srgbClr val="C00000"/>
                </a:solidFill>
                <a:latin typeface="Arial" panose="020B0604020202020204" pitchFamily="34" charset="0"/>
                <a:cs typeface="Arial" panose="020B0604020202020204" pitchFamily="34" charset="0"/>
              </a:rPr>
              <a:t>41 </a:t>
            </a:r>
            <a:r>
              <a:rPr lang="en-US" sz="2400" cap="none" dirty="0">
                <a:latin typeface="Arial" panose="020B0604020202020204" pitchFamily="34" charset="0"/>
                <a:cs typeface="Arial" panose="020B0604020202020204" pitchFamily="34" charset="0"/>
              </a:rPr>
              <a:t>Y/O </a:t>
            </a:r>
            <a:r>
              <a:rPr lang="en-US" sz="2400" b="1" cap="none" dirty="0">
                <a:solidFill>
                  <a:srgbClr val="FF0000"/>
                </a:solidFill>
                <a:latin typeface="Arial" panose="020B0604020202020204" pitchFamily="34" charset="0"/>
                <a:cs typeface="Arial" panose="020B0604020202020204" pitchFamily="34" charset="0"/>
              </a:rPr>
              <a:t>Gravid 1</a:t>
            </a:r>
            <a:r>
              <a:rPr lang="en-US" sz="2400" cap="none" dirty="0">
                <a:latin typeface="Arial" panose="020B0604020202020204" pitchFamily="34" charset="0"/>
                <a:cs typeface="Arial" panose="020B0604020202020204" pitchFamily="34" charset="0"/>
              </a:rPr>
              <a:t> (Ivf ), Gestational Age </a:t>
            </a:r>
            <a:r>
              <a:rPr lang="en-US" sz="2400" b="1" cap="none" dirty="0">
                <a:solidFill>
                  <a:srgbClr val="FF0000"/>
                </a:solidFill>
                <a:latin typeface="Arial" panose="020B0604020202020204" pitchFamily="34" charset="0"/>
                <a:cs typeface="Arial" panose="020B0604020202020204" pitchFamily="34" charset="0"/>
              </a:rPr>
              <a:t>35 +4 </a:t>
            </a:r>
            <a:r>
              <a:rPr lang="en-US" sz="2400" cap="none" dirty="0">
                <a:solidFill>
                  <a:schemeClr val="tx1">
                    <a:lumMod val="95000"/>
                    <a:lumOff val="5000"/>
                  </a:schemeClr>
                </a:solidFill>
                <a:latin typeface="Arial" panose="020B0604020202020204" pitchFamily="34" charset="0"/>
                <a:cs typeface="Arial" panose="020B0604020202020204" pitchFamily="34" charset="0"/>
              </a:rPr>
              <a:t>day(</a:t>
            </a:r>
            <a:r>
              <a:rPr lang="en-US" sz="2400" b="1" cap="none" dirty="0">
                <a:solidFill>
                  <a:srgbClr val="FF0000"/>
                </a:solidFill>
                <a:latin typeface="Arial" panose="020B0604020202020204" pitchFamily="34" charset="0"/>
                <a:cs typeface="Arial" panose="020B0604020202020204" pitchFamily="34" charset="0"/>
              </a:rPr>
              <a:t>BMI :29</a:t>
            </a:r>
            <a:r>
              <a:rPr lang="en-US" sz="2400" cap="none" dirty="0">
                <a:solidFill>
                  <a:schemeClr val="tx1">
                    <a:lumMod val="95000"/>
                    <a:lumOff val="5000"/>
                  </a:schemeClr>
                </a:solidFill>
                <a:latin typeface="Arial" panose="020B0604020202020204" pitchFamily="34" charset="0"/>
                <a:cs typeface="Arial" panose="020B0604020202020204" pitchFamily="34" charset="0"/>
              </a:rPr>
              <a:t>)</a:t>
            </a:r>
            <a:r>
              <a:rPr lang="en-US" sz="2400" cap="none" dirty="0">
                <a:latin typeface="Arial" panose="020B0604020202020204" pitchFamily="34" charset="0"/>
                <a:cs typeface="Arial" panose="020B0604020202020204" pitchFamily="34" charset="0"/>
              </a:rPr>
              <a:t> Who Came Hazrat Zeinab Hospital With Chief Complaint Laber Pain . (</a:t>
            </a:r>
            <a:r>
              <a:rPr lang="en-US" sz="2400" b="1" cap="none" dirty="0">
                <a:latin typeface="Arial" panose="020B0604020202020204" pitchFamily="34" charset="0"/>
                <a:cs typeface="Arial" panose="020B0604020202020204" pitchFamily="34" charset="0"/>
              </a:rPr>
              <a:t>Plp</a:t>
            </a:r>
            <a:r>
              <a:rPr lang="en-US" sz="2400" cap="none" dirty="0">
                <a:latin typeface="Arial" panose="020B0604020202020204" pitchFamily="34" charset="0"/>
                <a:cs typeface="Arial" panose="020B0604020202020204" pitchFamily="34" charset="0"/>
              </a:rPr>
              <a:t>)</a:t>
            </a:r>
          </a:p>
          <a:p>
            <a:pPr marL="0" indent="0" algn="just">
              <a:lnSpc>
                <a:spcPct val="150000"/>
              </a:lnSpc>
              <a:buNone/>
            </a:pPr>
            <a:r>
              <a:rPr lang="en-US" sz="2400" cap="none" dirty="0">
                <a:latin typeface="Arial" panose="020B0604020202020204" pitchFamily="34" charset="0"/>
                <a:cs typeface="Arial" panose="020B0604020202020204" pitchFamily="34" charset="0"/>
              </a:rPr>
              <a:t>Past Medical Hx: Gestational HTN,</a:t>
            </a:r>
            <a:r>
              <a:rPr lang="en-US" sz="2400" b="1" cap="none" dirty="0">
                <a:solidFill>
                  <a:srgbClr val="FF0000"/>
                </a:solidFill>
                <a:latin typeface="Arial" panose="020B0604020202020204" pitchFamily="34" charset="0"/>
                <a:cs typeface="Arial" panose="020B0604020202020204" pitchFamily="34" charset="0"/>
              </a:rPr>
              <a:t>gestational Dm On Insulin </a:t>
            </a:r>
            <a:r>
              <a:rPr lang="en-US" sz="2400" cap="none" dirty="0">
                <a:latin typeface="Arial" panose="020B0604020202020204" pitchFamily="34" charset="0"/>
                <a:cs typeface="Arial" panose="020B0604020202020204" pitchFamily="34" charset="0"/>
              </a:rPr>
              <a:t>,Hypothyroid.</a:t>
            </a:r>
          </a:p>
          <a:p>
            <a:pPr marL="0" indent="0" algn="just">
              <a:lnSpc>
                <a:spcPct val="150000"/>
              </a:lnSpc>
              <a:buNone/>
            </a:pPr>
            <a:r>
              <a:rPr lang="en-US" sz="2400" cap="none" dirty="0">
                <a:latin typeface="Arial" panose="020B0604020202020204" pitchFamily="34" charset="0"/>
                <a:cs typeface="Arial" panose="020B0604020202020204" pitchFamily="34" charset="0"/>
              </a:rPr>
              <a:t>Maternal Bs And Bp were Controlled.</a:t>
            </a:r>
          </a:p>
          <a:p>
            <a:pPr marL="0" indent="0" algn="just">
              <a:lnSpc>
                <a:spcPct val="150000"/>
              </a:lnSpc>
              <a:buNone/>
            </a:pPr>
            <a:r>
              <a:rPr lang="en-US" sz="2400" cap="none" dirty="0">
                <a:latin typeface="Arial" panose="020B0604020202020204" pitchFamily="34" charset="0"/>
                <a:cs typeface="Arial" panose="020B0604020202020204" pitchFamily="34" charset="0"/>
              </a:rPr>
              <a:t>Efw In Sono 5day Ago 2400gr.</a:t>
            </a:r>
          </a:p>
          <a:p>
            <a:pPr marL="0" indent="0" algn="just">
              <a:lnSpc>
                <a:spcPct val="150000"/>
              </a:lnSpc>
              <a:buNone/>
            </a:pPr>
            <a:r>
              <a:rPr lang="en-US" sz="2400" cap="none" dirty="0">
                <a:latin typeface="Arial" panose="020B0604020202020204" pitchFamily="34" charset="0"/>
                <a:cs typeface="Arial" panose="020B0604020202020204" pitchFamily="34" charset="0"/>
              </a:rPr>
              <a:t>The Patient Is Admited And Start </a:t>
            </a:r>
            <a:r>
              <a:rPr lang="en-US" sz="2400" b="1" cap="none" dirty="0">
                <a:solidFill>
                  <a:srgbClr val="FF0000"/>
                </a:solidFill>
                <a:latin typeface="Arial" panose="020B0604020202020204" pitchFamily="34" charset="0"/>
                <a:cs typeface="Arial" panose="020B0604020202020204" pitchFamily="34" charset="0"/>
              </a:rPr>
              <a:t>Induction </a:t>
            </a:r>
            <a:r>
              <a:rPr lang="en-US" sz="2400" cap="none" dirty="0">
                <a:latin typeface="Arial" panose="020B0604020202020204" pitchFamily="34" charset="0"/>
                <a:cs typeface="Arial" panose="020B0604020202020204" pitchFamily="34" charset="0"/>
              </a:rPr>
              <a:t>After 3h. </a:t>
            </a:r>
          </a:p>
          <a:p>
            <a:pPr marL="0" indent="0" algn="just">
              <a:lnSpc>
                <a:spcPct val="150000"/>
              </a:lnSpc>
              <a:buNone/>
            </a:pPr>
            <a:endParaRPr lang="en-US"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45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1ED7-7D4A-F021-74F4-272A4ADE2C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25DC97-C4E4-58DF-5806-77F4A275D4F9}"/>
              </a:ext>
            </a:extLst>
          </p:cNvPr>
          <p:cNvSpPr>
            <a:spLocks noGrp="1"/>
          </p:cNvSpPr>
          <p:nvPr>
            <p:ph sz="quarter" idx="13"/>
          </p:nvPr>
        </p:nvSpPr>
        <p:spPr>
          <a:xfrm>
            <a:off x="382137" y="873457"/>
            <a:ext cx="11477767" cy="5677467"/>
          </a:xfrm>
        </p:spPr>
        <p:txBody>
          <a:bodyPr>
            <a:normAutofit/>
          </a:bodyPr>
          <a:lstStyle/>
          <a:p>
            <a:pPr marL="0" indent="0" algn="just">
              <a:lnSpc>
                <a:spcPct val="150000"/>
              </a:lnSpc>
              <a:buNone/>
            </a:pPr>
            <a:r>
              <a:rPr lang="en-US" sz="2800" b="1" cap="none" dirty="0">
                <a:solidFill>
                  <a:srgbClr val="FF0000"/>
                </a:solidFill>
                <a:latin typeface="Arial" panose="020B0604020202020204" pitchFamily="34" charset="0"/>
                <a:cs typeface="Arial" panose="020B0604020202020204" pitchFamily="34" charset="0"/>
              </a:rPr>
              <a:t>9:30 Am </a:t>
            </a:r>
            <a:r>
              <a:rPr lang="en-US" sz="2800" cap="none" dirty="0">
                <a:latin typeface="Arial" panose="020B0604020202020204" pitchFamily="34" charset="0"/>
                <a:cs typeface="Arial" panose="020B0604020202020204" pitchFamily="34" charset="0"/>
              </a:rPr>
              <a:t>(4cm/Vx/40%/-3/Intact)</a:t>
            </a:r>
          </a:p>
          <a:p>
            <a:pPr marL="0" indent="0" algn="just">
              <a:lnSpc>
                <a:spcPct val="150000"/>
              </a:lnSpc>
              <a:buNone/>
            </a:pPr>
            <a:r>
              <a:rPr lang="en-US" sz="2800" cap="none" dirty="0">
                <a:latin typeface="Arial" panose="020B0604020202020204" pitchFamily="34" charset="0"/>
                <a:cs typeface="Arial" panose="020B0604020202020204" pitchFamily="34" charset="0"/>
              </a:rPr>
              <a:t>17:30 (5cm/Vx/50%/-3/Intact)</a:t>
            </a:r>
          </a:p>
          <a:p>
            <a:pPr marL="0" indent="0" algn="just">
              <a:lnSpc>
                <a:spcPct val="150000"/>
              </a:lnSpc>
              <a:buNone/>
            </a:pPr>
            <a:r>
              <a:rPr lang="en-US" sz="2800" dirty="0">
                <a:latin typeface="Arial" panose="020B0604020202020204" pitchFamily="34" charset="0"/>
                <a:cs typeface="Arial" panose="020B0604020202020204" pitchFamily="34" charset="0"/>
              </a:rPr>
              <a:t>18:30 (</a:t>
            </a:r>
            <a:r>
              <a:rPr lang="en-US" sz="2800" cap="none" dirty="0">
                <a:latin typeface="Arial" panose="020B0604020202020204" pitchFamily="34" charset="0"/>
                <a:cs typeface="Arial" panose="020B0604020202020204" pitchFamily="34" charset="0"/>
              </a:rPr>
              <a:t>6cm</a:t>
            </a:r>
            <a:r>
              <a:rPr lang="en-US" sz="2800" dirty="0">
                <a:latin typeface="Arial" panose="020B0604020202020204" pitchFamily="34" charset="0"/>
                <a:cs typeface="Arial" panose="020B0604020202020204" pitchFamily="34" charset="0"/>
              </a:rPr>
              <a:t>/VX/50%/-3/r/c)</a:t>
            </a:r>
          </a:p>
          <a:p>
            <a:pPr marL="0" indent="0" algn="just">
              <a:lnSpc>
                <a:spcPct val="150000"/>
              </a:lnSpc>
              <a:buNone/>
            </a:pPr>
            <a:r>
              <a:rPr lang="en-US" sz="2800" cap="none" dirty="0">
                <a:latin typeface="Arial" panose="020B0604020202020204" pitchFamily="34" charset="0"/>
                <a:cs typeface="Arial" panose="020B0604020202020204" pitchFamily="34" charset="0"/>
              </a:rPr>
              <a:t>20:00 ( 9cm/Vx/90%/Zero/R/C)</a:t>
            </a:r>
          </a:p>
          <a:p>
            <a:pPr marL="0" indent="0" algn="just">
              <a:lnSpc>
                <a:spcPct val="150000"/>
              </a:lnSpc>
              <a:buNone/>
            </a:pPr>
            <a:r>
              <a:rPr lang="en-US" sz="2800" b="1" cap="none" dirty="0">
                <a:solidFill>
                  <a:srgbClr val="FF0000"/>
                </a:solidFill>
                <a:latin typeface="Arial" panose="020B0604020202020204" pitchFamily="34" charset="0"/>
                <a:cs typeface="Arial" panose="020B0604020202020204" pitchFamily="34" charset="0"/>
              </a:rPr>
              <a:t>20:30</a:t>
            </a:r>
            <a:r>
              <a:rPr lang="en-US" sz="2800" cap="none" dirty="0">
                <a:latin typeface="Arial" panose="020B0604020202020204" pitchFamily="34" charset="0"/>
                <a:cs typeface="Arial" panose="020B0604020202020204" pitchFamily="34" charset="0"/>
              </a:rPr>
              <a:t> (Full/Vx/100%/+2/R/C)</a:t>
            </a:r>
          </a:p>
          <a:p>
            <a:pPr marL="0" indent="0" algn="just">
              <a:lnSpc>
                <a:spcPct val="150000"/>
              </a:lnSpc>
              <a:buNone/>
            </a:pPr>
            <a:r>
              <a:rPr lang="en-US" sz="2800" b="1" dirty="0">
                <a:solidFill>
                  <a:srgbClr val="FF0000"/>
                </a:solidFill>
                <a:latin typeface="Arial" panose="020B0604020202020204" pitchFamily="34" charset="0"/>
                <a:cs typeface="Arial" panose="020B0604020202020204" pitchFamily="34" charset="0"/>
              </a:rPr>
              <a:t>20:35</a:t>
            </a:r>
            <a:r>
              <a:rPr lang="en-US" sz="2800" dirty="0">
                <a:latin typeface="Arial" panose="020B0604020202020204" pitchFamily="34" charset="0"/>
                <a:cs typeface="Arial" panose="020B0604020202020204" pitchFamily="34" charset="0"/>
              </a:rPr>
              <a:t> (</a:t>
            </a:r>
            <a:r>
              <a:rPr lang="en-US" sz="2800" cap="none" dirty="0">
                <a:latin typeface="Arial" panose="020B0604020202020204" pitchFamily="34" charset="0"/>
                <a:cs typeface="Arial" panose="020B0604020202020204" pitchFamily="34" charset="0"/>
              </a:rPr>
              <a:t>Delivery</a:t>
            </a:r>
            <a:r>
              <a:rPr lang="en-US" sz="2800" dirty="0">
                <a:latin typeface="Arial" panose="020B0604020202020204" pitchFamily="34" charset="0"/>
                <a:cs typeface="Arial" panose="020B0604020202020204" pitchFamily="34" charset="0"/>
              </a:rPr>
              <a:t>)------WT:</a:t>
            </a:r>
            <a:r>
              <a:rPr lang="en-US" sz="2800" b="1" dirty="0">
                <a:solidFill>
                  <a:srgbClr val="FF0000"/>
                </a:solidFill>
                <a:latin typeface="Arial" panose="020B0604020202020204" pitchFamily="34" charset="0"/>
                <a:cs typeface="Arial" panose="020B0604020202020204" pitchFamily="34" charset="0"/>
              </a:rPr>
              <a:t>2530</a:t>
            </a:r>
            <a:r>
              <a:rPr lang="en-US" sz="2800" dirty="0">
                <a:latin typeface="Arial" panose="020B0604020202020204" pitchFamily="34" charset="0"/>
                <a:cs typeface="Arial" panose="020B0604020202020204" pitchFamily="34" charset="0"/>
              </a:rPr>
              <a:t> </a:t>
            </a:r>
            <a:r>
              <a:rPr lang="en-US" sz="2800" cap="none" dirty="0">
                <a:latin typeface="Arial" panose="020B0604020202020204" pitchFamily="34" charset="0"/>
                <a:cs typeface="Arial" panose="020B0604020202020204" pitchFamily="34" charset="0"/>
              </a:rPr>
              <a:t>gr</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452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DEB6-15F4-33B6-9174-036B7C2100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FA1B40-B2C5-E2D4-FAFB-98173DE66078}"/>
              </a:ext>
            </a:extLst>
          </p:cNvPr>
          <p:cNvSpPr>
            <a:spLocks noGrp="1"/>
          </p:cNvSpPr>
          <p:nvPr>
            <p:ph sz="quarter" idx="13"/>
          </p:nvPr>
        </p:nvSpPr>
        <p:spPr>
          <a:xfrm>
            <a:off x="913774" y="846161"/>
            <a:ext cx="10363826" cy="4945039"/>
          </a:xfrm>
        </p:spPr>
        <p:txBody>
          <a:bodyPr>
            <a:noAutofit/>
          </a:bodyPr>
          <a:lstStyle/>
          <a:p>
            <a:pPr marL="0" indent="0" algn="just" rtl="1">
              <a:lnSpc>
                <a:spcPct val="200000"/>
              </a:lnSpc>
              <a:buNone/>
            </a:pPr>
            <a:r>
              <a:rPr lang="fa-IR" sz="3200" dirty="0"/>
              <a:t>بیمارپس از زایمان بدلیل خونریزی غیرطبیعی کوراژانجام شد .واژن وسرویکس چک شد. محل اپی زتومی چک شد که لسراسیون عمیق تا رکتوم ودرگیری اسفنکتر آنال داشتند .محل اپی زتومی پک شد وجهت اعزام با بیمارستان شهید فقیهی هماهنگ شد.</a:t>
            </a:r>
            <a:endParaRPr lang="en-US" sz="3200" dirty="0"/>
          </a:p>
          <a:p>
            <a:pPr marL="0" indent="0" rtl="1">
              <a:lnSpc>
                <a:spcPct val="200000"/>
              </a:lnSpc>
              <a:buNone/>
            </a:pPr>
            <a:r>
              <a:rPr lang="en-US" sz="3200" b="1" cap="none" dirty="0">
                <a:solidFill>
                  <a:srgbClr val="FF0000"/>
                </a:solidFill>
              </a:rPr>
              <a:t>23:00</a:t>
            </a:r>
            <a:r>
              <a:rPr lang="en-US" sz="3200" cap="none" dirty="0"/>
              <a:t> (</a:t>
            </a:r>
            <a:r>
              <a:rPr lang="en-US" sz="3200" cap="none" dirty="0">
                <a:latin typeface="Arial" panose="020B0604020202020204" pitchFamily="34" charset="0"/>
                <a:cs typeface="Arial" panose="020B0604020202020204" pitchFamily="34" charset="0"/>
              </a:rPr>
              <a:t>Transfer To Faghihi Hos</a:t>
            </a:r>
            <a:r>
              <a:rPr lang="en-US" sz="3200" cap="none" dirty="0"/>
              <a:t>pital)</a:t>
            </a:r>
          </a:p>
          <a:p>
            <a:pPr marL="0" indent="0">
              <a:lnSpc>
                <a:spcPct val="200000"/>
              </a:lnSpc>
              <a:buNone/>
            </a:pPr>
            <a:endParaRPr lang="en-US" sz="3200" dirty="0"/>
          </a:p>
        </p:txBody>
      </p:sp>
    </p:spTree>
    <p:extLst>
      <p:ext uri="{BB962C8B-B14F-4D97-AF65-F5344CB8AC3E}">
        <p14:creationId xmlns:p14="http://schemas.microsoft.com/office/powerpoint/2010/main" val="695899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4E382-AC65-4751-AA9A-494609FBC1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DF2373-2DC3-2E38-1DCE-34FDF551F0CE}"/>
              </a:ext>
            </a:extLst>
          </p:cNvPr>
          <p:cNvSpPr>
            <a:spLocks noGrp="1"/>
          </p:cNvSpPr>
          <p:nvPr>
            <p:ph sz="quarter" idx="13"/>
          </p:nvPr>
        </p:nvSpPr>
        <p:spPr>
          <a:xfrm>
            <a:off x="913774" y="1310185"/>
            <a:ext cx="10363826" cy="5295330"/>
          </a:xfrm>
        </p:spPr>
        <p:txBody>
          <a:bodyPr>
            <a:normAutofit/>
          </a:bodyPr>
          <a:lstStyle/>
          <a:p>
            <a:pPr algn="just">
              <a:lnSpc>
                <a:spcPct val="150000"/>
              </a:lnSpc>
              <a:buClr>
                <a:srgbClr val="FF0000"/>
              </a:buClr>
              <a:buFont typeface="Wingdings" panose="05000000000000000000" pitchFamily="2" charset="2"/>
              <a:buChar char="v"/>
            </a:pPr>
            <a:r>
              <a:rPr lang="en-US" sz="2400" cap="none" dirty="0">
                <a:latin typeface="Arial" panose="020B0604020202020204" pitchFamily="34" charset="0"/>
                <a:cs typeface="Arial" panose="020B0604020202020204" pitchFamily="34" charset="0"/>
              </a:rPr>
              <a:t>12MN: Shahid Faghihi Hospital Admission( </a:t>
            </a:r>
            <a:r>
              <a:rPr lang="en-US" sz="2400" b="1" cap="none" dirty="0">
                <a:solidFill>
                  <a:srgbClr val="FF0000"/>
                </a:solidFill>
                <a:latin typeface="Arial" panose="020B0604020202020204" pitchFamily="34" charset="0"/>
                <a:cs typeface="Arial" panose="020B0604020202020204" pitchFamily="34" charset="0"/>
              </a:rPr>
              <a:t>4H</a:t>
            </a:r>
            <a:r>
              <a:rPr lang="en-US" sz="2400" cap="none" dirty="0">
                <a:latin typeface="Arial" panose="020B0604020202020204" pitchFamily="34" charset="0"/>
                <a:cs typeface="Arial" panose="020B0604020202020204" pitchFamily="34" charset="0"/>
              </a:rPr>
              <a:t> after delivery)</a:t>
            </a:r>
          </a:p>
          <a:p>
            <a:pPr algn="just">
              <a:lnSpc>
                <a:spcPct val="150000"/>
              </a:lnSpc>
              <a:buClr>
                <a:srgbClr val="FF0000"/>
              </a:buClr>
              <a:buFont typeface="Wingdings" panose="05000000000000000000" pitchFamily="2" charset="2"/>
              <a:buChar char="v"/>
            </a:pPr>
            <a:r>
              <a:rPr lang="en-US" sz="2400" b="1" cap="none" dirty="0">
                <a:solidFill>
                  <a:srgbClr val="C00000"/>
                </a:solidFill>
                <a:latin typeface="Arial" panose="020B0604020202020204" pitchFamily="34" charset="0"/>
                <a:cs typeface="Arial" panose="020B0604020202020204" pitchFamily="34" charset="0"/>
              </a:rPr>
              <a:t>1:30 Am </a:t>
            </a:r>
            <a:r>
              <a:rPr lang="en-US" sz="2400" cap="none" dirty="0">
                <a:latin typeface="Arial" panose="020B0604020202020204" pitchFamily="34" charset="0"/>
                <a:cs typeface="Arial" panose="020B0604020202020204" pitchFamily="34" charset="0"/>
              </a:rPr>
              <a:t>( Transfer To Or,</a:t>
            </a:r>
            <a:r>
              <a:rPr lang="en-US" sz="2400" b="1" cap="none" dirty="0">
                <a:solidFill>
                  <a:srgbClr val="FF0000"/>
                </a:solidFill>
                <a:latin typeface="Arial" panose="020B0604020202020204" pitchFamily="34" charset="0"/>
                <a:cs typeface="Arial" panose="020B0604020202020204" pitchFamily="34" charset="0"/>
              </a:rPr>
              <a:t>6h</a:t>
            </a:r>
            <a:r>
              <a:rPr lang="en-US" sz="2400" cap="none" dirty="0">
                <a:latin typeface="Arial" panose="020B0604020202020204" pitchFamily="34" charset="0"/>
                <a:cs typeface="Arial" panose="020B0604020202020204" pitchFamily="34" charset="0"/>
              </a:rPr>
              <a:t> after delivery)</a:t>
            </a:r>
          </a:p>
          <a:p>
            <a:pPr algn="just">
              <a:lnSpc>
                <a:spcPct val="150000"/>
              </a:lnSpc>
              <a:buClr>
                <a:srgbClr val="FF0000"/>
              </a:buClr>
              <a:buFont typeface="Wingdings" panose="05000000000000000000" pitchFamily="2" charset="2"/>
              <a:buChar char="v"/>
            </a:pPr>
            <a:r>
              <a:rPr lang="en-US" sz="2400" cap="none" dirty="0">
                <a:latin typeface="Arial" panose="020B0604020202020204" pitchFamily="34" charset="0"/>
                <a:cs typeface="Arial" panose="020B0604020202020204" pitchFamily="34" charset="0"/>
              </a:rPr>
              <a:t>Final Dx : External sphincter trauma and levator muscle trauma</a:t>
            </a:r>
          </a:p>
          <a:p>
            <a:pPr algn="just">
              <a:lnSpc>
                <a:spcPct val="150000"/>
              </a:lnSpc>
              <a:buClr>
                <a:srgbClr val="FF0000"/>
              </a:buClr>
              <a:buFont typeface="Wingdings" panose="05000000000000000000" pitchFamily="2" charset="2"/>
              <a:buChar char="v"/>
            </a:pPr>
            <a:r>
              <a:rPr lang="en-US" sz="2400" cap="none" dirty="0">
                <a:latin typeface="Arial" panose="020B0604020202020204" pitchFamily="34" charset="0"/>
                <a:cs typeface="Arial" panose="020B0604020202020204" pitchFamily="34" charset="0"/>
              </a:rPr>
              <a:t>Anal sphincteroplasty +levatoroplasty+vaginoplasty+perineoplasty</a:t>
            </a:r>
          </a:p>
          <a:p>
            <a:pPr algn="just">
              <a:lnSpc>
                <a:spcPct val="150000"/>
              </a:lnSpc>
              <a:buClr>
                <a:srgbClr val="FF0000"/>
              </a:buClr>
              <a:buFont typeface="Wingdings" panose="05000000000000000000" pitchFamily="2" charset="2"/>
              <a:buChar char="v"/>
            </a:pPr>
            <a:r>
              <a:rPr lang="en-US" sz="2400" cap="none" dirty="0">
                <a:latin typeface="Arial" panose="020B0604020202020204" pitchFamily="34" charset="0"/>
                <a:cs typeface="Arial" panose="020B0604020202020204" pitchFamily="34" charset="0"/>
              </a:rPr>
              <a:t>Hb 13                  8  (Transfusion 2 Bag Packed Cell)</a:t>
            </a:r>
          </a:p>
          <a:p>
            <a:pPr algn="just">
              <a:lnSpc>
                <a:spcPct val="150000"/>
              </a:lnSpc>
              <a:buClr>
                <a:srgbClr val="FF0000"/>
              </a:buClr>
              <a:buFont typeface="Wingdings" panose="05000000000000000000" pitchFamily="2" charset="2"/>
              <a:buChar char="v"/>
            </a:pPr>
            <a:r>
              <a:rPr lang="en-US" sz="2400" cap="none" dirty="0">
                <a:latin typeface="Arial" panose="020B0604020202020204" pitchFamily="34" charset="0"/>
                <a:cs typeface="Arial" panose="020B0604020202020204" pitchFamily="34" charset="0"/>
              </a:rPr>
              <a:t>Npo time :</a:t>
            </a:r>
            <a:r>
              <a:rPr lang="en-US" sz="2400" b="1" cap="none" dirty="0">
                <a:solidFill>
                  <a:srgbClr val="FF0000"/>
                </a:solidFill>
                <a:latin typeface="Arial" panose="020B0604020202020204" pitchFamily="34" charset="0"/>
                <a:cs typeface="Arial" panose="020B0604020202020204" pitchFamily="34" charset="0"/>
              </a:rPr>
              <a:t>3 day</a:t>
            </a:r>
          </a:p>
          <a:p>
            <a:pPr algn="just">
              <a:lnSpc>
                <a:spcPct val="150000"/>
              </a:lnSpc>
              <a:buClr>
                <a:srgbClr val="FF0000"/>
              </a:buClr>
              <a:buFont typeface="Wingdings" panose="05000000000000000000" pitchFamily="2" charset="2"/>
              <a:buChar char="v"/>
            </a:pPr>
            <a:r>
              <a:rPr lang="en-US" sz="2400" cap="none" dirty="0">
                <a:latin typeface="Arial" panose="020B0604020202020204" pitchFamily="34" charset="0"/>
                <a:cs typeface="Arial" panose="020B0604020202020204" pitchFamily="34" charset="0"/>
              </a:rPr>
              <a:t>02/06/1400  ---- 06/06/1400(</a:t>
            </a:r>
            <a:r>
              <a:rPr lang="en-US" sz="2800" cap="none" dirty="0">
                <a:solidFill>
                  <a:srgbClr val="C00000"/>
                </a:solidFill>
                <a:latin typeface="Arial" panose="020B0604020202020204" pitchFamily="34" charset="0"/>
                <a:cs typeface="Arial" panose="020B0604020202020204" pitchFamily="34" charset="0"/>
              </a:rPr>
              <a:t>5 day </a:t>
            </a:r>
            <a:r>
              <a:rPr lang="en-US" sz="2400" cap="none" dirty="0">
                <a:latin typeface="Arial" panose="020B0604020202020204" pitchFamily="34" charset="0"/>
                <a:cs typeface="Arial" panose="020B0604020202020204" pitchFamily="34" charset="0"/>
              </a:rPr>
              <a:t>hospital admission)</a:t>
            </a:r>
          </a:p>
        </p:txBody>
      </p:sp>
      <p:sp>
        <p:nvSpPr>
          <p:cNvPr id="4" name="Arrow: Right 3">
            <a:extLst>
              <a:ext uri="{FF2B5EF4-FFF2-40B4-BE49-F238E27FC236}">
                <a16:creationId xmlns:a16="http://schemas.microsoft.com/office/drawing/2014/main" id="{21245230-9203-0FB0-82C0-3D2CEC600095}"/>
              </a:ext>
            </a:extLst>
          </p:cNvPr>
          <p:cNvSpPr/>
          <p:nvPr/>
        </p:nvSpPr>
        <p:spPr>
          <a:xfrm>
            <a:off x="2361063" y="415867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388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5016-F700-887F-B844-C0459CECBCAC}"/>
              </a:ext>
            </a:extLst>
          </p:cNvPr>
          <p:cNvSpPr>
            <a:spLocks noGrp="1"/>
          </p:cNvSpPr>
          <p:nvPr>
            <p:ph type="title"/>
          </p:nvPr>
        </p:nvSpPr>
        <p:spPr>
          <a:xfrm>
            <a:off x="109182" y="0"/>
            <a:ext cx="11955439" cy="2866030"/>
          </a:xfr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justLow">
              <a:lnSpc>
                <a:spcPct val="150000"/>
              </a:lnSpc>
            </a:pPr>
            <a:br>
              <a:rPr lang="en-US" b="1" cap="none" dirty="0">
                <a:solidFill>
                  <a:schemeClr val="accent6">
                    <a:lumMod val="50000"/>
                  </a:schemeClr>
                </a:solidFill>
                <a:latin typeface="Arial" panose="020B0604020202020204" pitchFamily="34" charset="0"/>
                <a:cs typeface="Arial" panose="020B0604020202020204" pitchFamily="34" charset="0"/>
              </a:rPr>
            </a:br>
            <a:r>
              <a:rPr lang="en-US" b="1" cap="none" dirty="0">
                <a:solidFill>
                  <a:schemeClr val="accent6">
                    <a:lumMod val="50000"/>
                  </a:schemeClr>
                </a:solidFill>
                <a:latin typeface="Arial" panose="020B0604020202020204" pitchFamily="34" charset="0"/>
                <a:cs typeface="Arial" panose="020B0604020202020204" pitchFamily="34" charset="0"/>
              </a:rPr>
              <a:t>Prevention &amp; Management Of Pelvic Organ’S Injury During </a:t>
            </a:r>
            <a:r>
              <a:rPr lang="en-US" b="1" cap="none" dirty="0" err="1">
                <a:solidFill>
                  <a:schemeClr val="accent6">
                    <a:lumMod val="50000"/>
                  </a:schemeClr>
                </a:solidFill>
                <a:latin typeface="Arial" panose="020B0604020202020204" pitchFamily="34" charset="0"/>
                <a:cs typeface="Arial" panose="020B0604020202020204" pitchFamily="34" charset="0"/>
              </a:rPr>
              <a:t>Labor&amp;Delivery</a:t>
            </a:r>
            <a:br>
              <a:rPr lang="en-US" b="1" cap="none" dirty="0">
                <a:solidFill>
                  <a:schemeClr val="accent6">
                    <a:lumMod val="50000"/>
                  </a:schemeClr>
                </a:solidFill>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D74541F5-2831-81E9-795E-1F18D39DCA15}"/>
              </a:ext>
            </a:extLst>
          </p:cNvPr>
          <p:cNvSpPr>
            <a:spLocks noGrp="1"/>
          </p:cNvSpPr>
          <p:nvPr>
            <p:ph sz="quarter" idx="13"/>
          </p:nvPr>
        </p:nvSpPr>
        <p:spPr>
          <a:xfrm>
            <a:off x="682387" y="3316405"/>
            <a:ext cx="8816455" cy="240655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marL="0" indent="0" algn="ctr">
              <a:buNone/>
            </a:pPr>
            <a:endParaRPr lang="en-US" sz="1800" b="1" dirty="0">
              <a:solidFill>
                <a:schemeClr val="accent6">
                  <a:lumMod val="50000"/>
                </a:schemeClr>
              </a:solidFill>
              <a:latin typeface="Arial" panose="020B0604020202020204" pitchFamily="34" charset="0"/>
              <a:cs typeface="Arial" panose="020B0604020202020204" pitchFamily="34" charset="0"/>
            </a:endParaRPr>
          </a:p>
          <a:p>
            <a:pPr marL="0" indent="0" algn="ctr">
              <a:buNone/>
            </a:pPr>
            <a:endParaRPr lang="en-US" sz="1800" b="1" dirty="0">
              <a:solidFill>
                <a:schemeClr val="accent6">
                  <a:lumMod val="50000"/>
                </a:schemeClr>
              </a:solidFill>
              <a:latin typeface="Arial" panose="020B0604020202020204" pitchFamily="34" charset="0"/>
              <a:cs typeface="Arial" panose="020B0604020202020204" pitchFamily="34" charset="0"/>
            </a:endParaRPr>
          </a:p>
          <a:p>
            <a:pPr marL="0" indent="0" algn="ctr">
              <a:buNone/>
            </a:pPr>
            <a:r>
              <a:rPr lang="en-US" sz="1800" b="1" dirty="0">
                <a:solidFill>
                  <a:schemeClr val="accent6">
                    <a:lumMod val="50000"/>
                  </a:schemeClr>
                </a:solidFill>
                <a:latin typeface="Arial" panose="020B0604020202020204" pitchFamily="34" charset="0"/>
                <a:cs typeface="Arial" panose="020B0604020202020204" pitchFamily="34" charset="0"/>
              </a:rPr>
              <a:t>                           </a:t>
            </a:r>
            <a:r>
              <a:rPr lang="en-US" sz="1800" b="1" cap="none" dirty="0">
                <a:solidFill>
                  <a:schemeClr val="accent6">
                    <a:lumMod val="50000"/>
                  </a:schemeClr>
                </a:solidFill>
                <a:latin typeface="Arial" panose="020B0604020202020204" pitchFamily="34" charset="0"/>
                <a:cs typeface="Arial" panose="020B0604020202020204" pitchFamily="34" charset="0"/>
              </a:rPr>
              <a:t>Gynecology And Obstetrics Retraining Seminar</a:t>
            </a:r>
          </a:p>
          <a:p>
            <a:pPr marL="0" indent="0" algn="ctr">
              <a:buNone/>
            </a:pPr>
            <a:r>
              <a:rPr lang="en-US" sz="1800" b="1" cap="none" dirty="0">
                <a:solidFill>
                  <a:schemeClr val="accent6">
                    <a:lumMod val="50000"/>
                  </a:schemeClr>
                </a:solidFill>
                <a:latin typeface="Arial" panose="020B0604020202020204" pitchFamily="34" charset="0"/>
                <a:cs typeface="Arial" panose="020B0604020202020204" pitchFamily="34" charset="0"/>
              </a:rPr>
              <a:t>                                    3-7 Feb 2024 .Shiraz. Iran</a:t>
            </a:r>
          </a:p>
          <a:p>
            <a:pPr marL="0" indent="0" algn="ctr">
              <a:buNone/>
            </a:pPr>
            <a:endParaRPr lang="en-US" sz="1800" b="1" dirty="0">
              <a:solidFill>
                <a:schemeClr val="accent6">
                  <a:lumMod val="50000"/>
                </a:schemeClr>
              </a:solidFill>
              <a:latin typeface="Arial" panose="020B0604020202020204" pitchFamily="34" charset="0"/>
              <a:cs typeface="Arial" panose="020B0604020202020204" pitchFamily="34" charset="0"/>
            </a:endParaRPr>
          </a:p>
          <a:p>
            <a:pPr marL="0" indent="0" algn="ctr">
              <a:buNone/>
            </a:pPr>
            <a:endParaRPr lang="en-US" sz="1800" b="1" dirty="0">
              <a:solidFill>
                <a:schemeClr val="accent6">
                  <a:lumMod val="50000"/>
                </a:schemeClr>
              </a:solidFill>
              <a:latin typeface="Arial" panose="020B0604020202020204" pitchFamily="34" charset="0"/>
              <a:cs typeface="Arial" panose="020B0604020202020204" pitchFamily="34" charset="0"/>
            </a:endParaRPr>
          </a:p>
          <a:p>
            <a:pPr marL="0" indent="0">
              <a:buNone/>
            </a:pPr>
            <a:r>
              <a:rPr lang="en-US" sz="1800" cap="none" dirty="0">
                <a:solidFill>
                  <a:srgbClr val="0070C0"/>
                </a:solidFill>
                <a:latin typeface="Arial" panose="020B0604020202020204" pitchFamily="34" charset="0"/>
                <a:cs typeface="Arial" panose="020B0604020202020204" pitchFamily="34" charset="0"/>
              </a:rPr>
              <a:t>Dr.Fatemeh </a:t>
            </a:r>
            <a:r>
              <a:rPr lang="en-US" sz="1800" cap="none" dirty="0" err="1">
                <a:solidFill>
                  <a:srgbClr val="0070C0"/>
                </a:solidFill>
                <a:latin typeface="Arial" panose="020B0604020202020204" pitchFamily="34" charset="0"/>
                <a:cs typeface="Arial" panose="020B0604020202020204" pitchFamily="34" charset="0"/>
              </a:rPr>
              <a:t>Shariatinia.Fellowship</a:t>
            </a:r>
            <a:r>
              <a:rPr lang="en-US" sz="1800" cap="none" dirty="0">
                <a:solidFill>
                  <a:srgbClr val="0070C0"/>
                </a:solidFill>
                <a:latin typeface="Arial" panose="020B0604020202020204" pitchFamily="34" charset="0"/>
                <a:cs typeface="Arial" panose="020B0604020202020204" pitchFamily="34" charset="0"/>
              </a:rPr>
              <a:t> Of Perinatology</a:t>
            </a:r>
          </a:p>
        </p:txBody>
      </p:sp>
    </p:spTree>
    <p:extLst>
      <p:ext uri="{BB962C8B-B14F-4D97-AF65-F5344CB8AC3E}">
        <p14:creationId xmlns:p14="http://schemas.microsoft.com/office/powerpoint/2010/main" val="322749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64D48-74D0-6198-FE6E-37B24438947D}"/>
              </a:ext>
            </a:extLst>
          </p:cNvPr>
          <p:cNvSpPr>
            <a:spLocks noGrp="1"/>
          </p:cNvSpPr>
          <p:nvPr>
            <p:ph type="title"/>
          </p:nvPr>
        </p:nvSpPr>
        <p:spPr>
          <a:xfrm>
            <a:off x="136479" y="150125"/>
            <a:ext cx="11873552" cy="2064569"/>
          </a:xfrm>
          <a:solidFill>
            <a:schemeClr val="accent5"/>
          </a:solidFill>
        </p:spPr>
        <p:txBody>
          <a:bodyPr/>
          <a:lstStyle/>
          <a:p>
            <a:r>
              <a:rPr lang="en-US" b="1" dirty="0">
                <a:solidFill>
                  <a:srgbClr val="FF0000"/>
                </a:solidFill>
                <a:latin typeface="Arial" panose="020B0604020202020204" pitchFamily="34" charset="0"/>
                <a:cs typeface="Arial" panose="020B0604020202020204" pitchFamily="34" charset="0"/>
              </a:rPr>
              <a:t>Lower Genital Tract Lacerations</a:t>
            </a:r>
            <a:br>
              <a:rPr lang="en-US" b="1" dirty="0">
                <a:solidFill>
                  <a:srgbClr val="FF0000"/>
                </a:solidFill>
                <a:latin typeface="Arial" panose="020B0604020202020204" pitchFamily="34" charset="0"/>
                <a:cs typeface="Arial" panose="020B0604020202020204" pitchFamily="34" charset="0"/>
              </a:rPr>
            </a:br>
            <a:endParaRPr lang="en-US"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E4DF42A-6EEB-AFBA-124D-CFD22B3713C1}"/>
              </a:ext>
            </a:extLst>
          </p:cNvPr>
          <p:cNvSpPr>
            <a:spLocks noGrp="1"/>
          </p:cNvSpPr>
          <p:nvPr>
            <p:ph sz="quarter" idx="13"/>
          </p:nvPr>
        </p:nvSpPr>
        <p:spPr>
          <a:xfrm>
            <a:off x="368490" y="2538484"/>
            <a:ext cx="11491414" cy="3252715"/>
          </a:xfrm>
        </p:spPr>
        <p:txBody>
          <a:bodyPr>
            <a:normAutofit/>
          </a:bodyPr>
          <a:lstStyle/>
          <a:p>
            <a:pPr marL="0" indent="0" algn="just">
              <a:lnSpc>
                <a:spcPct val="150000"/>
              </a:lnSpc>
              <a:buNone/>
            </a:pPr>
            <a:r>
              <a:rPr lang="en-US" sz="2400" cap="none" dirty="0">
                <a:latin typeface="Arial" panose="020B0604020202020204" pitchFamily="34" charset="0"/>
                <a:cs typeface="Arial" panose="020B0604020202020204" pitchFamily="34" charset="0"/>
              </a:rPr>
              <a:t>These Lacerations May Involve The Cervix, Vagina, Or Perineum.</a:t>
            </a:r>
          </a:p>
          <a:p>
            <a:pPr marL="0" indent="0" algn="just">
              <a:lnSpc>
                <a:spcPct val="150000"/>
              </a:lnSpc>
              <a:buNone/>
            </a:pPr>
            <a:r>
              <a:rPr lang="en-US" sz="2400" cap="none" dirty="0">
                <a:latin typeface="Arial" panose="020B0604020202020204" pitchFamily="34" charset="0"/>
                <a:cs typeface="Arial" panose="020B0604020202020204" pitchFamily="34" charset="0"/>
              </a:rPr>
              <a:t>In General, Those Of The Perineum Follow Vaginal Delivery, And Most Are First- And Second-degree Lacerations.</a:t>
            </a:r>
          </a:p>
          <a:p>
            <a:pPr marL="0" indent="0" algn="just">
              <a:lnSpc>
                <a:spcPct val="150000"/>
              </a:lnSpc>
              <a:buNone/>
            </a:pPr>
            <a:r>
              <a:rPr lang="en-US" sz="2400" cap="none" dirty="0">
                <a:latin typeface="Arial" panose="020B0604020202020204" pitchFamily="34" charset="0"/>
                <a:cs typeface="Arial" panose="020B0604020202020204" pitchFamily="34" charset="0"/>
              </a:rPr>
              <a:t>Lacerations Are Classified By </a:t>
            </a:r>
            <a:r>
              <a:rPr lang="en-US" sz="2400" b="1" cap="none" dirty="0">
                <a:solidFill>
                  <a:srgbClr val="FF0000"/>
                </a:solidFill>
                <a:latin typeface="Arial" panose="020B0604020202020204" pitchFamily="34" charset="0"/>
                <a:cs typeface="Arial" panose="020B0604020202020204" pitchFamily="34" charset="0"/>
              </a:rPr>
              <a:t>Depth</a:t>
            </a:r>
            <a:r>
              <a:rPr lang="en-US" sz="2400" cap="none" dirty="0">
                <a:latin typeface="Arial" panose="020B0604020202020204" pitchFamily="34" charset="0"/>
                <a:cs typeface="Arial" panose="020B0604020202020204" pitchFamily="34" charset="0"/>
              </a:rPr>
              <a:t> And </a:t>
            </a:r>
            <a:r>
              <a:rPr lang="en-US" sz="2400" b="1" cap="none" dirty="0">
                <a:solidFill>
                  <a:srgbClr val="FF0000"/>
                </a:solidFill>
                <a:latin typeface="Arial" panose="020B0604020202020204" pitchFamily="34" charset="0"/>
                <a:cs typeface="Arial" panose="020B0604020202020204" pitchFamily="34" charset="0"/>
              </a:rPr>
              <a:t>Involved Anatomy</a:t>
            </a:r>
            <a:r>
              <a:rPr lang="en-US" sz="2400" cap="none"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35362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C27C7-76F6-FB2C-2FF7-B38A24EF01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EBB7C3-D1BE-894D-8639-FD5E0036DAA0}"/>
              </a:ext>
            </a:extLst>
          </p:cNvPr>
          <p:cNvSpPr>
            <a:spLocks noGrp="1"/>
          </p:cNvSpPr>
          <p:nvPr>
            <p:ph sz="quarter" idx="13"/>
          </p:nvPr>
        </p:nvSpPr>
        <p:spPr>
          <a:xfrm>
            <a:off x="327546" y="2033516"/>
            <a:ext cx="11450472" cy="3757684"/>
          </a:xfrm>
        </p:spPr>
        <p:txBody>
          <a:bodyPr>
            <a:noAutofit/>
          </a:bodyPr>
          <a:lstStyle/>
          <a:p>
            <a:pPr marL="0" indent="0" algn="just">
              <a:lnSpc>
                <a:spcPct val="150000"/>
              </a:lnSpc>
              <a:buNone/>
            </a:pPr>
            <a:r>
              <a:rPr lang="en-US" sz="2800" cap="none" dirty="0">
                <a:latin typeface="Arial" panose="020B0604020202020204" pitchFamily="34" charset="0"/>
                <a:cs typeface="Arial" panose="020B0604020202020204" pitchFamily="34" charset="0"/>
              </a:rPr>
              <a:t>Third- And Fourth-degree Perineal Lacerations Are Considered Obstetric Anal Sphincter Injuries (OASIS), And Their Combined Incidence Is </a:t>
            </a:r>
            <a:r>
              <a:rPr lang="en-US" sz="2800" b="1" cap="none" dirty="0">
                <a:solidFill>
                  <a:srgbClr val="FF0000"/>
                </a:solidFill>
                <a:latin typeface="Arial" panose="020B0604020202020204" pitchFamily="34" charset="0"/>
                <a:cs typeface="Arial" panose="020B0604020202020204" pitchFamily="34" charset="0"/>
              </a:rPr>
              <a:t>0.1 To 5 </a:t>
            </a:r>
            <a:r>
              <a:rPr lang="en-US" sz="2800" cap="none" dirty="0">
                <a:latin typeface="Arial" panose="020B0604020202020204" pitchFamily="34" charset="0"/>
                <a:cs typeface="Arial" panose="020B0604020202020204" pitchFamily="34" charset="0"/>
              </a:rPr>
              <a:t>Percent</a:t>
            </a:r>
          </a:p>
        </p:txBody>
      </p:sp>
    </p:spTree>
    <p:extLst>
      <p:ext uri="{BB962C8B-B14F-4D97-AF65-F5344CB8AC3E}">
        <p14:creationId xmlns:p14="http://schemas.microsoft.com/office/powerpoint/2010/main" val="1354080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BC080-CDDD-EACA-448D-8015E5734288}"/>
              </a:ext>
            </a:extLst>
          </p:cNvPr>
          <p:cNvSpPr>
            <a:spLocks noGrp="1"/>
          </p:cNvSpPr>
          <p:nvPr>
            <p:ph type="title"/>
          </p:nvPr>
        </p:nvSpPr>
        <p:spPr>
          <a:xfrm>
            <a:off x="1" y="1"/>
            <a:ext cx="12192000" cy="1610435"/>
          </a:xfrm>
          <a:solidFill>
            <a:schemeClr val="accent1"/>
          </a:solidFill>
          <a:ln>
            <a:noFill/>
          </a:ln>
          <a:effectLst>
            <a:glow rad="1397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4400" b="1" dirty="0">
                <a:solidFill>
                  <a:srgbClr val="FFC000"/>
                </a:solidFill>
                <a:latin typeface="Arial" panose="020B0604020202020204" pitchFamily="34" charset="0"/>
                <a:cs typeface="Arial" panose="020B0604020202020204" pitchFamily="34" charset="0"/>
              </a:rPr>
              <a:t>Risk factors </a:t>
            </a:r>
          </a:p>
        </p:txBody>
      </p:sp>
      <p:sp>
        <p:nvSpPr>
          <p:cNvPr id="3" name="Content Placeholder 2">
            <a:extLst>
              <a:ext uri="{FF2B5EF4-FFF2-40B4-BE49-F238E27FC236}">
                <a16:creationId xmlns:a16="http://schemas.microsoft.com/office/drawing/2014/main" id="{AA59F56B-E922-5B95-A31F-48E9C60BFD14}"/>
              </a:ext>
            </a:extLst>
          </p:cNvPr>
          <p:cNvSpPr>
            <a:spLocks noGrp="1"/>
          </p:cNvSpPr>
          <p:nvPr>
            <p:ph sz="quarter" idx="13"/>
          </p:nvPr>
        </p:nvSpPr>
        <p:spPr>
          <a:xfrm>
            <a:off x="168322" y="1610436"/>
            <a:ext cx="5851478" cy="5247563"/>
          </a:xfrm>
        </p:spPr>
        <p:txBody>
          <a:bodyPr>
            <a:normAutofit/>
          </a:bodyPr>
          <a:lstStyle/>
          <a:p>
            <a:pPr algn="just">
              <a:lnSpc>
                <a:spcPct val="150000"/>
              </a:lnSpc>
              <a:buClr>
                <a:srgbClr val="FFC000"/>
              </a:buClr>
              <a:buFont typeface="Wingdings" panose="05000000000000000000" pitchFamily="2" charset="2"/>
              <a:buChar char="q"/>
            </a:pPr>
            <a:r>
              <a:rPr lang="en-US" sz="2400" cap="none" dirty="0">
                <a:latin typeface="Arial" panose="020B0604020202020204" pitchFamily="34" charset="0"/>
                <a:cs typeface="Arial" panose="020B0604020202020204" pitchFamily="34" charset="0"/>
              </a:rPr>
              <a:t>Nulliparity</a:t>
            </a:r>
          </a:p>
          <a:p>
            <a:pPr algn="just">
              <a:lnSpc>
                <a:spcPct val="150000"/>
              </a:lnSpc>
              <a:buClr>
                <a:srgbClr val="FFC000"/>
              </a:buClr>
              <a:buFont typeface="Wingdings" panose="05000000000000000000" pitchFamily="2" charset="2"/>
              <a:buChar char="q"/>
            </a:pPr>
            <a:r>
              <a:rPr lang="en-US" sz="2400" cap="none" dirty="0">
                <a:latin typeface="Arial" panose="020B0604020202020204" pitchFamily="34" charset="0"/>
                <a:cs typeface="Arial" panose="020B0604020202020204" pitchFamily="34" charset="0"/>
              </a:rPr>
              <a:t>Midline Episiotomy</a:t>
            </a:r>
          </a:p>
          <a:p>
            <a:pPr algn="just">
              <a:lnSpc>
                <a:spcPct val="150000"/>
              </a:lnSpc>
              <a:buClr>
                <a:srgbClr val="FFC000"/>
              </a:buClr>
              <a:buFont typeface="Wingdings" panose="05000000000000000000" pitchFamily="2" charset="2"/>
              <a:buChar char="q"/>
            </a:pPr>
            <a:r>
              <a:rPr lang="en-US" sz="2400" cap="none" dirty="0">
                <a:latin typeface="Arial" panose="020B0604020202020204" pitchFamily="34" charset="0"/>
                <a:cs typeface="Arial" panose="020B0604020202020204" pitchFamily="34" charset="0"/>
              </a:rPr>
              <a:t> Persistent OP Position</a:t>
            </a:r>
          </a:p>
          <a:p>
            <a:pPr algn="just">
              <a:lnSpc>
                <a:spcPct val="150000"/>
              </a:lnSpc>
              <a:buClr>
                <a:srgbClr val="FFC000"/>
              </a:buClr>
              <a:buFont typeface="Wingdings" panose="05000000000000000000" pitchFamily="2" charset="2"/>
              <a:buChar char="q"/>
            </a:pPr>
            <a:r>
              <a:rPr lang="en-US" sz="2400" cap="none" dirty="0">
                <a:latin typeface="Arial" panose="020B0604020202020204" pitchFamily="34" charset="0"/>
                <a:cs typeface="Arial" panose="020B0604020202020204" pitchFamily="34" charset="0"/>
              </a:rPr>
              <a:t> Asian Race</a:t>
            </a:r>
          </a:p>
          <a:p>
            <a:pPr algn="just">
              <a:lnSpc>
                <a:spcPct val="150000"/>
              </a:lnSpc>
              <a:buClr>
                <a:srgbClr val="FFC000"/>
              </a:buClr>
              <a:buFont typeface="Wingdings" panose="05000000000000000000" pitchFamily="2" charset="2"/>
              <a:buChar char="q"/>
            </a:pPr>
            <a:r>
              <a:rPr lang="en-US" sz="2400" cap="none" dirty="0">
                <a:latin typeface="Arial" panose="020B0604020202020204" pitchFamily="34" charset="0"/>
                <a:cs typeface="Arial" panose="020B0604020202020204" pitchFamily="34" charset="0"/>
              </a:rPr>
              <a:t>Operative Vaginal Delivery</a:t>
            </a:r>
          </a:p>
          <a:p>
            <a:pPr algn="just">
              <a:lnSpc>
                <a:spcPct val="150000"/>
              </a:lnSpc>
              <a:buClr>
                <a:srgbClr val="FFC000"/>
              </a:buClr>
              <a:buFont typeface="Wingdings" panose="05000000000000000000" pitchFamily="2" charset="2"/>
              <a:buChar char="q"/>
            </a:pPr>
            <a:r>
              <a:rPr lang="en-US" sz="2400" cap="none" dirty="0">
                <a:latin typeface="Arial" panose="020B0604020202020204" pitchFamily="34" charset="0"/>
                <a:cs typeface="Arial" panose="020B0604020202020204" pitchFamily="34" charset="0"/>
              </a:rPr>
              <a:t> Labor</a:t>
            </a:r>
            <a:r>
              <a:rPr lang="fa-IR" sz="2400" cap="none" dirty="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Induction And Labor Augmentation</a:t>
            </a:r>
          </a:p>
        </p:txBody>
      </p:sp>
      <p:sp>
        <p:nvSpPr>
          <p:cNvPr id="4" name="Content Placeholder 3">
            <a:extLst>
              <a:ext uri="{FF2B5EF4-FFF2-40B4-BE49-F238E27FC236}">
                <a16:creationId xmlns:a16="http://schemas.microsoft.com/office/drawing/2014/main" id="{650AEACE-5C01-7B5A-4B8A-7E4B4CAB0771}"/>
              </a:ext>
            </a:extLst>
          </p:cNvPr>
          <p:cNvSpPr>
            <a:spLocks noGrp="1"/>
          </p:cNvSpPr>
          <p:nvPr>
            <p:ph sz="quarter" idx="14"/>
          </p:nvPr>
        </p:nvSpPr>
        <p:spPr>
          <a:xfrm>
            <a:off x="6096000" y="1610437"/>
            <a:ext cx="5927678" cy="5247564"/>
          </a:xfrm>
        </p:spPr>
        <p:txBody>
          <a:bodyPr>
            <a:normAutofit/>
          </a:bodyPr>
          <a:lstStyle/>
          <a:p>
            <a:pPr algn="just">
              <a:lnSpc>
                <a:spcPct val="150000"/>
              </a:lnSpc>
              <a:buClr>
                <a:srgbClr val="FFC000"/>
              </a:buClr>
              <a:buFont typeface="Wingdings" panose="05000000000000000000" pitchFamily="2" charset="2"/>
              <a:buChar char="q"/>
            </a:pPr>
            <a:r>
              <a:rPr lang="en-US" sz="2800" cap="none" dirty="0">
                <a:latin typeface="Arial" panose="020B0604020202020204" pitchFamily="34" charset="0"/>
                <a:cs typeface="Arial" panose="020B0604020202020204" pitchFamily="34" charset="0"/>
              </a:rPr>
              <a:t> Increasing Fetal Birthweight</a:t>
            </a:r>
          </a:p>
          <a:p>
            <a:pPr algn="just">
              <a:lnSpc>
                <a:spcPct val="150000"/>
              </a:lnSpc>
              <a:buClr>
                <a:srgbClr val="FFC000"/>
              </a:buClr>
              <a:buFont typeface="Wingdings" panose="05000000000000000000" pitchFamily="2" charset="2"/>
              <a:buChar char="q"/>
            </a:pPr>
            <a:r>
              <a:rPr lang="en-US" sz="2800" cap="none" dirty="0">
                <a:latin typeface="Arial" panose="020B0604020202020204" pitchFamily="34" charset="0"/>
                <a:cs typeface="Arial" panose="020B0604020202020204" pitchFamily="34" charset="0"/>
              </a:rPr>
              <a:t>Epidural Anesthesia</a:t>
            </a:r>
          </a:p>
          <a:p>
            <a:pPr algn="just">
              <a:lnSpc>
                <a:spcPct val="150000"/>
              </a:lnSpc>
              <a:buClr>
                <a:srgbClr val="FFC000"/>
              </a:buClr>
              <a:buFont typeface="Wingdings" panose="05000000000000000000" pitchFamily="2" charset="2"/>
              <a:buChar char="q"/>
            </a:pPr>
            <a:r>
              <a:rPr lang="en-US" sz="2800" cap="none" dirty="0">
                <a:latin typeface="Arial" panose="020B0604020202020204" pitchFamily="34" charset="0"/>
                <a:cs typeface="Arial" panose="020B0604020202020204" pitchFamily="34" charset="0"/>
              </a:rPr>
              <a:t>Familial Factors</a:t>
            </a:r>
          </a:p>
          <a:p>
            <a:pPr algn="just">
              <a:lnSpc>
                <a:spcPct val="150000"/>
              </a:lnSpc>
              <a:buClr>
                <a:srgbClr val="FFC000"/>
              </a:buClr>
              <a:buFont typeface="Wingdings" panose="05000000000000000000" pitchFamily="2" charset="2"/>
              <a:buChar char="q"/>
            </a:pPr>
            <a:r>
              <a:rPr lang="en-US" sz="2800" cap="none" dirty="0">
                <a:latin typeface="Arial" panose="020B0604020202020204" pitchFamily="34" charset="0"/>
                <a:cs typeface="Arial" panose="020B0604020202020204" pitchFamily="34" charset="0"/>
              </a:rPr>
              <a:t>Failure Of Labor To Progress During The Second Stage</a:t>
            </a:r>
          </a:p>
          <a:p>
            <a:pPr algn="just">
              <a:lnSpc>
                <a:spcPct val="150000"/>
              </a:lnSpc>
              <a:buClr>
                <a:srgbClr val="FFC000"/>
              </a:buClr>
              <a:buFont typeface="Wingdings" panose="05000000000000000000" pitchFamily="2" charset="2"/>
              <a:buChar char="q"/>
            </a:pPr>
            <a:r>
              <a:rPr lang="en-US" sz="2800" cap="none" dirty="0">
                <a:latin typeface="Arial" panose="020B0604020202020204" pitchFamily="34" charset="0"/>
                <a:cs typeface="Arial" panose="020B0604020202020204" pitchFamily="34" charset="0"/>
              </a:rPr>
              <a:t> Shoulder Dystocia</a:t>
            </a:r>
          </a:p>
        </p:txBody>
      </p:sp>
    </p:spTree>
    <p:extLst>
      <p:ext uri="{BB962C8B-B14F-4D97-AF65-F5344CB8AC3E}">
        <p14:creationId xmlns:p14="http://schemas.microsoft.com/office/powerpoint/2010/main" val="2909726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6B47-F5FA-57D6-FB9C-FC9990144F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9F8460-4580-9F74-F09F-67E490577626}"/>
              </a:ext>
            </a:extLst>
          </p:cNvPr>
          <p:cNvSpPr>
            <a:spLocks noGrp="1"/>
          </p:cNvSpPr>
          <p:nvPr>
            <p:ph sz="quarter" idx="13"/>
          </p:nvPr>
        </p:nvSpPr>
        <p:spPr>
          <a:xfrm>
            <a:off x="382136" y="791570"/>
            <a:ext cx="11273051" cy="5613779"/>
          </a:xfrm>
        </p:spPr>
        <p:txBody>
          <a:bodyPr>
            <a:noAutofit/>
          </a:bodyPr>
          <a:lstStyle/>
          <a:p>
            <a:pPr marL="0" indent="0" algn="just">
              <a:lnSpc>
                <a:spcPct val="150000"/>
              </a:lnSpc>
              <a:buNone/>
            </a:pPr>
            <a:r>
              <a:rPr lang="en-US" sz="2800" cap="none" dirty="0">
                <a:latin typeface="Arial" panose="020B0604020202020204" pitchFamily="34" charset="0"/>
                <a:cs typeface="Arial" panose="020B0604020202020204" pitchFamily="34" charset="0"/>
              </a:rPr>
              <a:t>Most Of These Lacerations Do Not Result In Adverse Functional Outcomes.</a:t>
            </a:r>
          </a:p>
          <a:p>
            <a:pPr marL="0" indent="0" algn="just">
              <a:lnSpc>
                <a:spcPct val="150000"/>
              </a:lnSpc>
              <a:buNone/>
            </a:pPr>
            <a:r>
              <a:rPr lang="en-US" sz="2800" cap="none" dirty="0">
                <a:latin typeface="Arial" panose="020B0604020202020204" pitchFamily="34" charset="0"/>
                <a:cs typeface="Arial" panose="020B0604020202020204" pitchFamily="34" charset="0"/>
              </a:rPr>
              <a:t> Severe Perineal Lacerations, </a:t>
            </a:r>
            <a:r>
              <a:rPr lang="en-US" sz="2800" b="1" cap="none" dirty="0">
                <a:solidFill>
                  <a:srgbClr val="FF0000"/>
                </a:solidFill>
                <a:latin typeface="Arial" panose="020B0604020202020204" pitchFamily="34" charset="0"/>
                <a:cs typeface="Arial" panose="020B0604020202020204" pitchFamily="34" charset="0"/>
              </a:rPr>
              <a:t>Extending Into Or Through The Anal Sphincter Complex</a:t>
            </a:r>
            <a:r>
              <a:rPr lang="en-US" sz="2800" cap="none" dirty="0">
                <a:latin typeface="Arial" panose="020B0604020202020204" pitchFamily="34" charset="0"/>
                <a:cs typeface="Arial" panose="020B0604020202020204" pitchFamily="34" charset="0"/>
              </a:rPr>
              <a:t>, Although Less Frequent, Are More Commonly Associated With </a:t>
            </a:r>
            <a:r>
              <a:rPr lang="en-US" sz="2800" cap="none" dirty="0">
                <a:solidFill>
                  <a:srgbClr val="FF0000"/>
                </a:solidFill>
                <a:latin typeface="Arial" panose="020B0604020202020204" pitchFamily="34" charset="0"/>
                <a:cs typeface="Arial" panose="020B0604020202020204" pitchFamily="34" charset="0"/>
              </a:rPr>
              <a:t>Increased Risk Of Pelvic Floor Injury</a:t>
            </a:r>
            <a:r>
              <a:rPr lang="en-US" sz="2800" cap="none" dirty="0">
                <a:latin typeface="Arial" panose="020B0604020202020204" pitchFamily="34" charset="0"/>
                <a:cs typeface="Arial" panose="020B0604020202020204" pitchFamily="34" charset="0"/>
              </a:rPr>
              <a:t>, </a:t>
            </a:r>
            <a:r>
              <a:rPr lang="en-US" sz="2800" cap="none" dirty="0">
                <a:solidFill>
                  <a:srgbClr val="FF0000"/>
                </a:solidFill>
                <a:latin typeface="Arial" panose="020B0604020202020204" pitchFamily="34" charset="0"/>
                <a:cs typeface="Arial" panose="020B0604020202020204" pitchFamily="34" charset="0"/>
              </a:rPr>
              <a:t>Fecal And Urinary Incontinence</a:t>
            </a:r>
            <a:r>
              <a:rPr lang="en-US" sz="2800" cap="none" dirty="0">
                <a:latin typeface="Arial" panose="020B0604020202020204" pitchFamily="34" charset="0"/>
                <a:cs typeface="Arial" panose="020B0604020202020204" pitchFamily="34" charset="0"/>
              </a:rPr>
              <a:t>, </a:t>
            </a:r>
            <a:r>
              <a:rPr lang="en-US" sz="2800" cap="none" dirty="0">
                <a:solidFill>
                  <a:srgbClr val="FF0000"/>
                </a:solidFill>
                <a:latin typeface="Arial" panose="020B0604020202020204" pitchFamily="34" charset="0"/>
                <a:cs typeface="Arial" panose="020B0604020202020204" pitchFamily="34" charset="0"/>
              </a:rPr>
              <a:t>Pain</a:t>
            </a:r>
            <a:r>
              <a:rPr lang="en-US" sz="2800" cap="none" dirty="0">
                <a:latin typeface="Arial" panose="020B0604020202020204" pitchFamily="34" charset="0"/>
                <a:cs typeface="Arial" panose="020B0604020202020204" pitchFamily="34" charset="0"/>
              </a:rPr>
              <a:t>, And </a:t>
            </a:r>
            <a:r>
              <a:rPr lang="en-US" sz="2800" cap="none" dirty="0">
                <a:solidFill>
                  <a:srgbClr val="FF0000"/>
                </a:solidFill>
                <a:latin typeface="Arial" panose="020B0604020202020204" pitchFamily="34" charset="0"/>
                <a:cs typeface="Arial" panose="020B0604020202020204" pitchFamily="34" charset="0"/>
              </a:rPr>
              <a:t>Sexual Dysfunction </a:t>
            </a:r>
            <a:r>
              <a:rPr lang="en-US" sz="2800" cap="none" dirty="0">
                <a:latin typeface="Arial" panose="020B0604020202020204" pitchFamily="34" charset="0"/>
                <a:cs typeface="Arial" panose="020B0604020202020204" pitchFamily="34" charset="0"/>
              </a:rPr>
              <a:t>With Symptoms That May Persist Or Be Present </a:t>
            </a:r>
            <a:r>
              <a:rPr lang="en-US" sz="2800" cap="none" dirty="0">
                <a:solidFill>
                  <a:srgbClr val="FF0000"/>
                </a:solidFill>
                <a:latin typeface="Arial" panose="020B0604020202020204" pitchFamily="34" charset="0"/>
                <a:cs typeface="Arial" panose="020B0604020202020204" pitchFamily="34" charset="0"/>
              </a:rPr>
              <a:t>Many Years After Giving Birth</a:t>
            </a:r>
            <a:r>
              <a:rPr lang="en-US" sz="2800" cap="none"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03398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6CE9-E4EB-24BE-68E9-CE31FA43A730}"/>
              </a:ext>
            </a:extLst>
          </p:cNvPr>
          <p:cNvSpPr>
            <a:spLocks noGrp="1"/>
          </p:cNvSpPr>
          <p:nvPr>
            <p:ph type="title"/>
          </p:nvPr>
        </p:nvSpPr>
        <p:spPr>
          <a:xfrm>
            <a:off x="0" y="1"/>
            <a:ext cx="12191999" cy="1269241"/>
          </a:xfr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200" b="1" cap="none" dirty="0">
                <a:solidFill>
                  <a:schemeClr val="bg1"/>
                </a:solidFill>
                <a:latin typeface="Arial" panose="020B0604020202020204" pitchFamily="34" charset="0"/>
                <a:cs typeface="Arial" panose="020B0604020202020204" pitchFamily="34" charset="0"/>
              </a:rPr>
              <a:t>Classification Of Perineal Laceration</a:t>
            </a:r>
          </a:p>
        </p:txBody>
      </p:sp>
      <p:sp>
        <p:nvSpPr>
          <p:cNvPr id="3" name="Content Placeholder 2">
            <a:extLst>
              <a:ext uri="{FF2B5EF4-FFF2-40B4-BE49-F238E27FC236}">
                <a16:creationId xmlns:a16="http://schemas.microsoft.com/office/drawing/2014/main" id="{EBB8C4F1-04AC-96F6-23D8-EEC21A88599B}"/>
              </a:ext>
            </a:extLst>
          </p:cNvPr>
          <p:cNvSpPr>
            <a:spLocks noGrp="1"/>
          </p:cNvSpPr>
          <p:nvPr>
            <p:ph sz="quarter" idx="13"/>
          </p:nvPr>
        </p:nvSpPr>
        <p:spPr>
          <a:xfrm>
            <a:off x="95534" y="1269242"/>
            <a:ext cx="6991066" cy="5404514"/>
          </a:xfrm>
        </p:spPr>
        <p:txBody>
          <a:bodyPr>
            <a:normAutofit/>
          </a:bodyPr>
          <a:lstStyle/>
          <a:p>
            <a:pPr marL="0" indent="0" algn="just">
              <a:buNone/>
            </a:pPr>
            <a:endParaRPr lang="en-US" sz="2800" b="1" cap="none" dirty="0">
              <a:solidFill>
                <a:srgbClr val="FF0000"/>
              </a:solidFill>
              <a:latin typeface="Arial" panose="020B0604020202020204" pitchFamily="34" charset="0"/>
              <a:cs typeface="Arial" panose="020B0604020202020204" pitchFamily="34" charset="0"/>
            </a:endParaRPr>
          </a:p>
          <a:p>
            <a:pPr marL="0" indent="0" algn="just">
              <a:buNone/>
            </a:pPr>
            <a:r>
              <a:rPr lang="en-US" sz="2800" b="1" cap="none" dirty="0">
                <a:solidFill>
                  <a:srgbClr val="FF0000"/>
                </a:solidFill>
                <a:latin typeface="Arial" panose="020B0604020202020204" pitchFamily="34" charset="0"/>
                <a:cs typeface="Arial" panose="020B0604020202020204" pitchFamily="34" charset="0"/>
              </a:rPr>
              <a:t>First Degree</a:t>
            </a:r>
            <a:r>
              <a:rPr lang="en-US" sz="2800" cap="none" dirty="0">
                <a:latin typeface="Arial" panose="020B0604020202020204" pitchFamily="34" charset="0"/>
                <a:cs typeface="Arial" panose="020B0604020202020204" pitchFamily="34" charset="0"/>
              </a:rPr>
              <a:t>: Injury To </a:t>
            </a:r>
            <a:r>
              <a:rPr lang="en-US" sz="2800" b="1" cap="none" dirty="0">
                <a:solidFill>
                  <a:srgbClr val="FF0000"/>
                </a:solidFill>
                <a:latin typeface="Arial" panose="020B0604020202020204" pitchFamily="34" charset="0"/>
                <a:cs typeface="Arial" panose="020B0604020202020204" pitchFamily="34" charset="0"/>
              </a:rPr>
              <a:t>Perineal Skin </a:t>
            </a:r>
            <a:r>
              <a:rPr lang="en-US" sz="2800" cap="none" dirty="0">
                <a:latin typeface="Arial" panose="020B0604020202020204" pitchFamily="34" charset="0"/>
                <a:cs typeface="Arial" panose="020B0604020202020204" pitchFamily="34" charset="0"/>
              </a:rPr>
              <a:t>Only.</a:t>
            </a:r>
          </a:p>
          <a:p>
            <a:pPr marL="0" indent="0" algn="just">
              <a:buNone/>
            </a:pPr>
            <a:endParaRPr lang="en-US" sz="2800" cap="none" dirty="0">
              <a:latin typeface="Arial" panose="020B0604020202020204" pitchFamily="34" charset="0"/>
              <a:cs typeface="Arial" panose="020B0604020202020204" pitchFamily="34" charset="0"/>
            </a:endParaRPr>
          </a:p>
          <a:p>
            <a:pPr marL="0" indent="0" algn="just">
              <a:buNone/>
            </a:pPr>
            <a:r>
              <a:rPr lang="en-US" sz="2800" b="1" cap="none" dirty="0">
                <a:solidFill>
                  <a:srgbClr val="FF0000"/>
                </a:solidFill>
                <a:latin typeface="Arial" panose="020B0604020202020204" pitchFamily="34" charset="0"/>
                <a:cs typeface="Arial" panose="020B0604020202020204" pitchFamily="34" charset="0"/>
              </a:rPr>
              <a:t>Second Degree</a:t>
            </a:r>
            <a:r>
              <a:rPr lang="en-US" sz="2800" cap="none" dirty="0">
                <a:latin typeface="Arial" panose="020B0604020202020204" pitchFamily="34" charset="0"/>
                <a:cs typeface="Arial" panose="020B0604020202020204" pitchFamily="34" charset="0"/>
              </a:rPr>
              <a:t>: Injury To Perineum Involving </a:t>
            </a:r>
            <a:r>
              <a:rPr lang="en-US" sz="2800" b="1" cap="none" dirty="0">
                <a:solidFill>
                  <a:srgbClr val="FF0000"/>
                </a:solidFill>
                <a:latin typeface="Arial" panose="020B0604020202020204" pitchFamily="34" charset="0"/>
                <a:cs typeface="Arial" panose="020B0604020202020204" pitchFamily="34" charset="0"/>
              </a:rPr>
              <a:t>Perineal Muscles</a:t>
            </a:r>
            <a:r>
              <a:rPr lang="en-US" sz="2800" cap="none" dirty="0">
                <a:latin typeface="Arial" panose="020B0604020202020204" pitchFamily="34" charset="0"/>
                <a:cs typeface="Arial" panose="020B0604020202020204" pitchFamily="34" charset="0"/>
              </a:rPr>
              <a:t> But Not Involving Anal Sphincter.</a:t>
            </a:r>
          </a:p>
        </p:txBody>
      </p:sp>
      <p:pic>
        <p:nvPicPr>
          <p:cNvPr id="6" name="Content Placeholder 5">
            <a:extLst>
              <a:ext uri="{FF2B5EF4-FFF2-40B4-BE49-F238E27FC236}">
                <a16:creationId xmlns:a16="http://schemas.microsoft.com/office/drawing/2014/main" id="{79A11A56-B932-DA63-6B79-DA7E6BAEC2EE}"/>
              </a:ext>
            </a:extLst>
          </p:cNvPr>
          <p:cNvPicPr>
            <a:picLocks noGrp="1" noChangeAspect="1"/>
          </p:cNvPicPr>
          <p:nvPr>
            <p:ph sz="quarter" idx="14"/>
          </p:nvPr>
        </p:nvPicPr>
        <p:blipFill>
          <a:blip r:embed="rId2"/>
          <a:stretch>
            <a:fillRect/>
          </a:stretch>
        </p:blipFill>
        <p:spPr>
          <a:xfrm>
            <a:off x="7086600" y="1269242"/>
            <a:ext cx="5105399" cy="5588757"/>
          </a:xfrm>
        </p:spPr>
      </p:pic>
    </p:spTree>
    <p:extLst>
      <p:ext uri="{BB962C8B-B14F-4D97-AF65-F5344CB8AC3E}">
        <p14:creationId xmlns:p14="http://schemas.microsoft.com/office/powerpoint/2010/main" val="3491070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0F31C3-C8EC-70DF-F90B-C716A9952D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F203F5-90E2-A3F0-8997-2090800D3E23}"/>
              </a:ext>
            </a:extLst>
          </p:cNvPr>
          <p:cNvSpPr>
            <a:spLocks noGrp="1"/>
          </p:cNvSpPr>
          <p:nvPr>
            <p:ph sz="quarter" idx="13"/>
          </p:nvPr>
        </p:nvSpPr>
        <p:spPr>
          <a:xfrm>
            <a:off x="0" y="1"/>
            <a:ext cx="6019801" cy="6660106"/>
          </a:xfrm>
          <a:solidFill>
            <a:schemeClr val="accent1">
              <a:lumMod val="20000"/>
              <a:lumOff val="80000"/>
            </a:schemeClr>
          </a:solidFill>
        </p:spPr>
        <p:txBody>
          <a:bodyPr>
            <a:normAutofit/>
          </a:bodyPr>
          <a:lstStyle/>
          <a:p>
            <a:pPr marL="0" indent="0" algn="just">
              <a:lnSpc>
                <a:spcPct val="150000"/>
              </a:lnSpc>
              <a:buNone/>
            </a:pPr>
            <a:r>
              <a:rPr lang="en-US" b="1" dirty="0">
                <a:solidFill>
                  <a:srgbClr val="FF0000"/>
                </a:solidFill>
                <a:latin typeface="Arial" panose="020B0604020202020204" pitchFamily="34" charset="0"/>
                <a:cs typeface="Arial" panose="020B0604020202020204" pitchFamily="34" charset="0"/>
              </a:rPr>
              <a:t>Third Degree</a:t>
            </a:r>
            <a:r>
              <a:rPr lang="en-US"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Injury To Perineum Involving Anal Sphincter Complex.</a:t>
            </a:r>
          </a:p>
          <a:p>
            <a:pPr marL="0" indent="0" algn="just">
              <a:lnSpc>
                <a:spcPct val="150000"/>
              </a:lnSpc>
              <a:buNone/>
            </a:pPr>
            <a:endParaRPr lang="en-US" cap="none" dirty="0">
              <a:latin typeface="Arial" panose="020B0604020202020204" pitchFamily="34" charset="0"/>
              <a:cs typeface="Arial" panose="020B0604020202020204" pitchFamily="34" charset="0"/>
            </a:endParaRPr>
          </a:p>
          <a:p>
            <a:pPr marL="0" indent="0" algn="just">
              <a:lnSpc>
                <a:spcPct val="150000"/>
              </a:lnSpc>
              <a:buNone/>
            </a:pPr>
            <a:r>
              <a:rPr lang="en-US" b="1" cap="none" dirty="0">
                <a:solidFill>
                  <a:srgbClr val="00B050"/>
                </a:solidFill>
                <a:latin typeface="Arial" panose="020B0604020202020204" pitchFamily="34" charset="0"/>
                <a:cs typeface="Arial" panose="020B0604020202020204" pitchFamily="34" charset="0"/>
              </a:rPr>
              <a:t>3a</a:t>
            </a:r>
            <a:r>
              <a:rPr lang="en-US" cap="none" dirty="0">
                <a:latin typeface="Arial" panose="020B0604020202020204" pitchFamily="34" charset="0"/>
                <a:cs typeface="Arial" panose="020B0604020202020204" pitchFamily="34" charset="0"/>
              </a:rPr>
              <a:t>: Less Than 50% Of External Anal Sphincter Thickness Torn.</a:t>
            </a:r>
          </a:p>
          <a:p>
            <a:pPr marL="0" indent="0" algn="just">
              <a:lnSpc>
                <a:spcPct val="150000"/>
              </a:lnSpc>
              <a:buNone/>
            </a:pPr>
            <a:endParaRPr lang="en-US" cap="none" dirty="0">
              <a:latin typeface="Arial" panose="020B0604020202020204" pitchFamily="34" charset="0"/>
              <a:cs typeface="Arial" panose="020B0604020202020204" pitchFamily="34" charset="0"/>
            </a:endParaRPr>
          </a:p>
          <a:p>
            <a:pPr marL="0" indent="0" algn="just">
              <a:lnSpc>
                <a:spcPct val="150000"/>
              </a:lnSpc>
              <a:buNone/>
            </a:pPr>
            <a:r>
              <a:rPr lang="en-US" b="1" cap="none" dirty="0">
                <a:solidFill>
                  <a:srgbClr val="00B050"/>
                </a:solidFill>
                <a:latin typeface="Arial" panose="020B0604020202020204" pitchFamily="34" charset="0"/>
                <a:cs typeface="Arial" panose="020B0604020202020204" pitchFamily="34" charset="0"/>
              </a:rPr>
              <a:t>3b</a:t>
            </a:r>
            <a:r>
              <a:rPr lang="en-US" cap="none" dirty="0">
                <a:latin typeface="Arial" panose="020B0604020202020204" pitchFamily="34" charset="0"/>
                <a:cs typeface="Arial" panose="020B0604020202020204" pitchFamily="34" charset="0"/>
              </a:rPr>
              <a:t>: More Than 50% External Anal Sphincter Thickness Torn.</a:t>
            </a:r>
          </a:p>
          <a:p>
            <a:pPr marL="0" indent="0" algn="just">
              <a:lnSpc>
                <a:spcPct val="150000"/>
              </a:lnSpc>
              <a:buNone/>
            </a:pPr>
            <a:endParaRPr lang="en-US" cap="none" dirty="0">
              <a:latin typeface="Arial" panose="020B0604020202020204" pitchFamily="34" charset="0"/>
              <a:cs typeface="Arial" panose="020B0604020202020204" pitchFamily="34" charset="0"/>
            </a:endParaRPr>
          </a:p>
          <a:p>
            <a:pPr marL="0" indent="0" algn="just">
              <a:lnSpc>
                <a:spcPct val="150000"/>
              </a:lnSpc>
              <a:buNone/>
            </a:pPr>
            <a:r>
              <a:rPr lang="en-US" b="1" cap="none" dirty="0">
                <a:solidFill>
                  <a:srgbClr val="00B050"/>
                </a:solidFill>
                <a:latin typeface="Arial" panose="020B0604020202020204" pitchFamily="34" charset="0"/>
                <a:cs typeface="Arial" panose="020B0604020202020204" pitchFamily="34" charset="0"/>
              </a:rPr>
              <a:t>3c</a:t>
            </a:r>
            <a:r>
              <a:rPr lang="en-US" cap="none" dirty="0">
                <a:latin typeface="Arial" panose="020B0604020202020204" pitchFamily="34" charset="0"/>
                <a:cs typeface="Arial" panose="020B0604020202020204" pitchFamily="34" charset="0"/>
              </a:rPr>
              <a:t>. Both External Anal Sphincter And Internal Sphincter Torn.</a:t>
            </a:r>
          </a:p>
          <a:p>
            <a:pPr marL="0" indent="0" algn="just">
              <a:lnSpc>
                <a:spcPct val="150000"/>
              </a:lnSpc>
              <a:buNone/>
            </a:pPr>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E6C35ACC-F284-BA9A-CBAB-39591EE03A91}"/>
              </a:ext>
            </a:extLst>
          </p:cNvPr>
          <p:cNvSpPr>
            <a:spLocks noGrp="1"/>
          </p:cNvSpPr>
          <p:nvPr>
            <p:ph sz="quarter" idx="14"/>
          </p:nvPr>
        </p:nvSpPr>
        <p:spPr>
          <a:xfrm>
            <a:off x="6031173" y="1"/>
            <a:ext cx="6019800" cy="6660106"/>
          </a:xfrm>
          <a:solidFill>
            <a:schemeClr val="accent2">
              <a:lumMod val="20000"/>
              <a:lumOff val="80000"/>
            </a:schemeClr>
          </a:solidFill>
        </p:spPr>
        <p:txBody>
          <a:bodyPr>
            <a:normAutofit/>
          </a:bodyPr>
          <a:lstStyle/>
          <a:p>
            <a:pPr marL="0" indent="0" algn="just">
              <a:buNone/>
            </a:pPr>
            <a:r>
              <a:rPr lang="en-US" sz="3200" b="1" cap="none" dirty="0">
                <a:solidFill>
                  <a:srgbClr val="FF0000"/>
                </a:solidFill>
                <a:latin typeface="Arial" panose="020B0604020202020204" pitchFamily="34" charset="0"/>
                <a:cs typeface="Arial" panose="020B0604020202020204" pitchFamily="34" charset="0"/>
              </a:rPr>
              <a:t>Fourth Degree</a:t>
            </a:r>
            <a:r>
              <a:rPr lang="en-US" sz="3200" cap="none" dirty="0">
                <a:latin typeface="Arial" panose="020B0604020202020204" pitchFamily="34" charset="0"/>
                <a:cs typeface="Arial" panose="020B0604020202020204" pitchFamily="34" charset="0"/>
              </a:rPr>
              <a:t>:</a:t>
            </a:r>
          </a:p>
          <a:p>
            <a:pPr marL="0" indent="0" algn="just">
              <a:buNone/>
            </a:pPr>
            <a:r>
              <a:rPr lang="en-US" sz="3200" cap="none" dirty="0">
                <a:latin typeface="Arial" panose="020B0604020202020204" pitchFamily="34" charset="0"/>
                <a:cs typeface="Arial" panose="020B0604020202020204" pitchFamily="34" charset="0"/>
              </a:rPr>
              <a:t>Anal Sphincter Complex </a:t>
            </a:r>
          </a:p>
          <a:p>
            <a:pPr marL="0" indent="0" algn="just">
              <a:buNone/>
            </a:pPr>
            <a:r>
              <a:rPr lang="en-US" sz="3200" cap="none" dirty="0">
                <a:latin typeface="Arial" panose="020B0604020202020204" pitchFamily="34" charset="0"/>
                <a:cs typeface="Arial" panose="020B0604020202020204" pitchFamily="34" charset="0"/>
              </a:rPr>
              <a:t>(External Anal Sphincter And Internal Anal Sphincter) And Anal Epithelium.</a:t>
            </a:r>
          </a:p>
          <a:p>
            <a:pPr marL="0" indent="0" algn="just">
              <a:buNone/>
            </a:pPr>
            <a:endParaRPr lang="en-US" sz="32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892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3D68-D74F-6886-8266-1526E94321C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17822FC-C560-E122-1FC3-5A52429DEE7B}"/>
              </a:ext>
            </a:extLst>
          </p:cNvPr>
          <p:cNvPicPr>
            <a:picLocks noGrp="1" noChangeAspect="1"/>
          </p:cNvPicPr>
          <p:nvPr>
            <p:ph sz="quarter" idx="13"/>
          </p:nvPr>
        </p:nvPicPr>
        <p:blipFill>
          <a:blip r:embed="rId2"/>
          <a:stretch>
            <a:fillRect/>
          </a:stretch>
        </p:blipFill>
        <p:spPr>
          <a:xfrm>
            <a:off x="109182" y="1"/>
            <a:ext cx="11914496" cy="6858000"/>
          </a:xfrm>
        </p:spPr>
      </p:pic>
    </p:spTree>
    <p:extLst>
      <p:ext uri="{BB962C8B-B14F-4D97-AF65-F5344CB8AC3E}">
        <p14:creationId xmlns:p14="http://schemas.microsoft.com/office/powerpoint/2010/main" val="3129903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A47CA-7AA1-124C-2E7A-1738E2466311}"/>
              </a:ext>
            </a:extLst>
          </p:cNvPr>
          <p:cNvSpPr>
            <a:spLocks noGrp="1"/>
          </p:cNvSpPr>
          <p:nvPr>
            <p:ph type="title"/>
          </p:nvPr>
        </p:nvSpPr>
        <p:spPr>
          <a:xfrm>
            <a:off x="1" y="0"/>
            <a:ext cx="12192000" cy="2060811"/>
          </a:xfr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b="1" dirty="0"/>
              <a:t>third-degree lacerations </a:t>
            </a:r>
          </a:p>
        </p:txBody>
      </p:sp>
      <p:sp>
        <p:nvSpPr>
          <p:cNvPr id="3" name="Content Placeholder 2">
            <a:extLst>
              <a:ext uri="{FF2B5EF4-FFF2-40B4-BE49-F238E27FC236}">
                <a16:creationId xmlns:a16="http://schemas.microsoft.com/office/drawing/2014/main" id="{37E1897D-48E1-D43D-98BF-CFFE2E66FD9D}"/>
              </a:ext>
            </a:extLst>
          </p:cNvPr>
          <p:cNvSpPr>
            <a:spLocks noGrp="1"/>
          </p:cNvSpPr>
          <p:nvPr>
            <p:ph sz="quarter" idx="13"/>
          </p:nvPr>
        </p:nvSpPr>
        <p:spPr>
          <a:xfrm>
            <a:off x="245660" y="2279176"/>
            <a:ext cx="11764370" cy="3512024"/>
          </a:xfrm>
        </p:spPr>
        <p:txBody>
          <a:bodyPr>
            <a:normAutofit/>
          </a:bodyPr>
          <a:lstStyle/>
          <a:p>
            <a:pPr marL="0" indent="0" algn="just">
              <a:lnSpc>
                <a:spcPct val="150000"/>
              </a:lnSpc>
              <a:buNone/>
            </a:pPr>
            <a:r>
              <a:rPr lang="en-US" sz="2800" cap="none" dirty="0">
                <a:latin typeface="Arial" panose="020B0604020202020204" pitchFamily="34" charset="0"/>
                <a:cs typeface="Arial" panose="020B0604020202020204" pitchFamily="34" charset="0"/>
              </a:rPr>
              <a:t>Involve The Anal Sphincter:</a:t>
            </a:r>
          </a:p>
          <a:p>
            <a:pPr algn="just">
              <a:lnSpc>
                <a:spcPct val="150000"/>
              </a:lnSpc>
              <a:buClr>
                <a:srgbClr val="FF0000"/>
              </a:buClr>
              <a:buFont typeface="Wingdings" panose="05000000000000000000" pitchFamily="2" charset="2"/>
              <a:buChar char="q"/>
            </a:pPr>
            <a:r>
              <a:rPr lang="en-US" sz="2800" b="1" cap="none" dirty="0">
                <a:solidFill>
                  <a:srgbClr val="7030A0"/>
                </a:solidFill>
                <a:latin typeface="Arial" panose="020B0604020202020204" pitchFamily="34" charset="0"/>
                <a:cs typeface="Arial" panose="020B0604020202020204" pitchFamily="34" charset="0"/>
              </a:rPr>
              <a:t>(3a) </a:t>
            </a:r>
            <a:r>
              <a:rPr lang="en-US" sz="2800" cap="none" dirty="0">
                <a:latin typeface="Arial" panose="020B0604020202020204" pitchFamily="34" charset="0"/>
                <a:cs typeface="Arial" panose="020B0604020202020204" pitchFamily="34" charset="0"/>
              </a:rPr>
              <a:t>&lt;50 Percent External Anal Sphincter (EAS) Tear</a:t>
            </a:r>
          </a:p>
          <a:p>
            <a:pPr algn="just">
              <a:lnSpc>
                <a:spcPct val="150000"/>
              </a:lnSpc>
              <a:buClr>
                <a:srgbClr val="FF0000"/>
              </a:buClr>
              <a:buFont typeface="Wingdings" panose="05000000000000000000" pitchFamily="2" charset="2"/>
              <a:buChar char="q"/>
            </a:pPr>
            <a:r>
              <a:rPr lang="en-US" sz="2800" b="1" cap="none" dirty="0">
                <a:solidFill>
                  <a:srgbClr val="7030A0"/>
                </a:solidFill>
                <a:latin typeface="Arial" panose="020B0604020202020204" pitchFamily="34" charset="0"/>
                <a:cs typeface="Arial" panose="020B0604020202020204" pitchFamily="34" charset="0"/>
              </a:rPr>
              <a:t>(3b) </a:t>
            </a:r>
            <a:r>
              <a:rPr lang="en-US" sz="2800" cap="none" dirty="0">
                <a:latin typeface="Arial" panose="020B0604020202020204" pitchFamily="34" charset="0"/>
                <a:cs typeface="Arial" panose="020B0604020202020204" pitchFamily="34" charset="0"/>
              </a:rPr>
              <a:t>&gt;50 Percent EAS Tear</a:t>
            </a:r>
          </a:p>
          <a:p>
            <a:pPr algn="just">
              <a:lnSpc>
                <a:spcPct val="150000"/>
              </a:lnSpc>
              <a:buClr>
                <a:srgbClr val="FF0000"/>
              </a:buClr>
              <a:buFont typeface="Wingdings" panose="05000000000000000000" pitchFamily="2" charset="2"/>
              <a:buChar char="q"/>
            </a:pPr>
            <a:r>
              <a:rPr lang="en-US" sz="2800" b="1" cap="none" dirty="0">
                <a:solidFill>
                  <a:srgbClr val="7030A0"/>
                </a:solidFill>
                <a:latin typeface="Arial" panose="020B0604020202020204" pitchFamily="34" charset="0"/>
                <a:cs typeface="Arial" panose="020B0604020202020204" pitchFamily="34" charset="0"/>
              </a:rPr>
              <a:t>(3c) </a:t>
            </a:r>
            <a:r>
              <a:rPr lang="en-US" sz="2800" cap="none" dirty="0">
                <a:latin typeface="Arial" panose="020B0604020202020204" pitchFamily="34" charset="0"/>
                <a:cs typeface="Arial" panose="020B0604020202020204" pitchFamily="34" charset="0"/>
              </a:rPr>
              <a:t>EAS Plus Internal Anal Sphincter (IAS) Tears.</a:t>
            </a:r>
          </a:p>
        </p:txBody>
      </p:sp>
    </p:spTree>
    <p:extLst>
      <p:ext uri="{BB962C8B-B14F-4D97-AF65-F5344CB8AC3E}">
        <p14:creationId xmlns:p14="http://schemas.microsoft.com/office/powerpoint/2010/main" val="432309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4857-3B18-5E55-A305-3E2A7A9080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1643B4-D7FF-0B1A-D63A-899BF3B3B149}"/>
              </a:ext>
            </a:extLst>
          </p:cNvPr>
          <p:cNvSpPr>
            <a:spLocks noGrp="1"/>
          </p:cNvSpPr>
          <p:nvPr>
            <p:ph sz="quarter" idx="13"/>
          </p:nvPr>
        </p:nvSpPr>
        <p:spPr>
          <a:xfrm>
            <a:off x="109182" y="805218"/>
            <a:ext cx="11764370" cy="5827594"/>
          </a:xfrm>
        </p:spPr>
        <p:txBody>
          <a:bodyPr>
            <a:normAutofit/>
          </a:bodyPr>
          <a:lstStyle/>
          <a:p>
            <a:pPr marL="0" indent="0" algn="just">
              <a:lnSpc>
                <a:spcPct val="150000"/>
              </a:lnSpc>
              <a:buNone/>
            </a:pPr>
            <a:r>
              <a:rPr lang="en-US" sz="3200" b="1" cap="none" dirty="0">
                <a:solidFill>
                  <a:srgbClr val="00B050"/>
                </a:solidFill>
                <a:latin typeface="Arial" panose="020B0604020202020204" pitchFamily="34" charset="0"/>
                <a:cs typeface="Arial" panose="020B0604020202020204" pitchFamily="34" charset="0"/>
              </a:rPr>
              <a:t>Morbidity Rates Rise as Laceration Severity Increases.</a:t>
            </a:r>
          </a:p>
          <a:p>
            <a:pPr marL="0" indent="0" algn="just">
              <a:lnSpc>
                <a:spcPct val="150000"/>
              </a:lnSpc>
              <a:buNone/>
            </a:pPr>
            <a:endParaRPr lang="en-US" sz="2800" cap="none" dirty="0">
              <a:latin typeface="Arial" panose="020B0604020202020204" pitchFamily="34" charset="0"/>
              <a:cs typeface="Arial" panose="020B0604020202020204" pitchFamily="34" charset="0"/>
            </a:endParaRPr>
          </a:p>
          <a:p>
            <a:pPr marL="0" indent="0" algn="just">
              <a:lnSpc>
                <a:spcPct val="150000"/>
              </a:lnSpc>
              <a:buNone/>
            </a:pPr>
            <a:r>
              <a:rPr lang="en-US" sz="2800" b="1" cap="none" dirty="0">
                <a:solidFill>
                  <a:srgbClr val="FF0000"/>
                </a:solidFill>
                <a:latin typeface="Arial" panose="020B0604020202020204" pitchFamily="34" charset="0"/>
                <a:cs typeface="Arial" panose="020B0604020202020204" pitchFamily="34" charset="0"/>
              </a:rPr>
              <a:t> OASIS  </a:t>
            </a:r>
            <a:r>
              <a:rPr lang="en-US" sz="2800" cap="none" dirty="0">
                <a:latin typeface="Arial" panose="020B0604020202020204" pitchFamily="34" charset="0"/>
                <a:cs typeface="Arial" panose="020B0604020202020204" pitchFamily="34" charset="0"/>
              </a:rPr>
              <a:t>Are Linked With Approximately Doubled Rates Of Anal Incontinence Compared With Vaginal Delivery Without OASIS.</a:t>
            </a:r>
          </a:p>
          <a:p>
            <a:pPr marL="0" indent="0" algn="just">
              <a:lnSpc>
                <a:spcPct val="150000"/>
              </a:lnSpc>
              <a:buNone/>
            </a:pPr>
            <a:endParaRPr lang="en-US" sz="2800" cap="none" dirty="0">
              <a:latin typeface="Arial" panose="020B0604020202020204" pitchFamily="34" charset="0"/>
              <a:cs typeface="Arial" panose="020B0604020202020204" pitchFamily="34" charset="0"/>
            </a:endParaRPr>
          </a:p>
          <a:p>
            <a:pPr marL="0" indent="0" algn="just">
              <a:lnSpc>
                <a:spcPct val="150000"/>
              </a:lnSpc>
              <a:buNone/>
            </a:pPr>
            <a:r>
              <a:rPr lang="en-US" sz="2800" b="1" cap="none" dirty="0">
                <a:solidFill>
                  <a:srgbClr val="FF0000"/>
                </a:solidFill>
                <a:latin typeface="Arial" panose="020B0604020202020204" pitchFamily="34" charset="0"/>
                <a:cs typeface="Arial" panose="020B0604020202020204" pitchFamily="34" charset="0"/>
              </a:rPr>
              <a:t>Fourth-degree Lacerations </a:t>
            </a:r>
            <a:r>
              <a:rPr lang="en-US" sz="2800" cap="none" dirty="0">
                <a:latin typeface="Arial" panose="020B0604020202020204" pitchFamily="34" charset="0"/>
                <a:cs typeface="Arial" panose="020B0604020202020204" pitchFamily="34" charset="0"/>
              </a:rPr>
              <a:t>Pose Greater Anal Incontinence Risk Than Third-degree Ones.</a:t>
            </a:r>
          </a:p>
        </p:txBody>
      </p:sp>
    </p:spTree>
    <p:extLst>
      <p:ext uri="{BB962C8B-B14F-4D97-AF65-F5344CB8AC3E}">
        <p14:creationId xmlns:p14="http://schemas.microsoft.com/office/powerpoint/2010/main" val="50735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DC46-7707-F73C-C69E-42663B22BB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A87E4E-B31E-2D49-991B-C1CE41C32977}"/>
              </a:ext>
            </a:extLst>
          </p:cNvPr>
          <p:cNvSpPr>
            <a:spLocks noGrp="1"/>
          </p:cNvSpPr>
          <p:nvPr>
            <p:ph sz="quarter" idx="13"/>
          </p:nvPr>
        </p:nvSpPr>
        <p:spPr>
          <a:xfrm>
            <a:off x="191069" y="928047"/>
            <a:ext cx="11386782" cy="5732059"/>
          </a:xfrm>
        </p:spPr>
        <p:txBody>
          <a:bodyPr>
            <a:normAutofit/>
          </a:bodyPr>
          <a:lstStyle/>
          <a:p>
            <a:pPr marL="0" indent="0" algn="just">
              <a:lnSpc>
                <a:spcPct val="150000"/>
              </a:lnSpc>
              <a:buNone/>
            </a:pPr>
            <a:r>
              <a:rPr lang="en-US" sz="2400" b="1" cap="none" dirty="0">
                <a:solidFill>
                  <a:srgbClr val="FF0000"/>
                </a:solidFill>
                <a:latin typeface="Arial" panose="020B0604020202020204" pitchFamily="34" charset="0"/>
                <a:cs typeface="Arial" panose="020B0604020202020204" pitchFamily="34" charset="0"/>
              </a:rPr>
              <a:t>A Fourth Degree Laceration </a:t>
            </a:r>
            <a:r>
              <a:rPr lang="en-US" sz="2400" cap="none" dirty="0">
                <a:latin typeface="Arial" panose="020B0604020202020204" pitchFamily="34" charset="0"/>
                <a:cs typeface="Arial" panose="020B0604020202020204" pitchFamily="34" charset="0"/>
              </a:rPr>
              <a:t>Involves The Perineal Structures, The External Anal Sphincter (EAS), Internal Anal Sphincter (IAS), And The Rectal Mucosa.  A Rectal Buttonhole Tear Involves The Rectal Mucosa With An Intact Sphincter And May Be Overlooked Without A Systematic Rectal Examination. </a:t>
            </a:r>
            <a:endParaRPr lang="fa-IR" sz="2400" cap="none" dirty="0">
              <a:latin typeface="Arial" panose="020B0604020202020204" pitchFamily="34" charset="0"/>
              <a:cs typeface="Arial" panose="020B0604020202020204" pitchFamily="34" charset="0"/>
            </a:endParaRPr>
          </a:p>
          <a:p>
            <a:pPr marL="0" indent="0" algn="just">
              <a:lnSpc>
                <a:spcPct val="150000"/>
              </a:lnSpc>
              <a:buNone/>
            </a:pPr>
            <a:endParaRPr lang="en-US" sz="2400" cap="none" dirty="0">
              <a:latin typeface="Arial" panose="020B0604020202020204" pitchFamily="34" charset="0"/>
              <a:cs typeface="Arial" panose="020B0604020202020204" pitchFamily="34" charset="0"/>
            </a:endParaRPr>
          </a:p>
          <a:p>
            <a:pPr marL="0" indent="0" algn="just">
              <a:lnSpc>
                <a:spcPct val="150000"/>
              </a:lnSpc>
              <a:buNone/>
            </a:pPr>
            <a:r>
              <a:rPr lang="en-US" sz="2400" cap="none" dirty="0">
                <a:latin typeface="Arial" panose="020B0604020202020204" pitchFamily="34" charset="0"/>
                <a:cs typeface="Arial" panose="020B0604020202020204" pitchFamily="34" charset="0"/>
              </a:rPr>
              <a:t>Therefore, If There Is Any Concern That The Anal Sphincter Or Rectal Mucosa Is Compromised </a:t>
            </a:r>
            <a:r>
              <a:rPr lang="en-US" sz="2400" b="1" cap="none" dirty="0">
                <a:solidFill>
                  <a:srgbClr val="FF0000"/>
                </a:solidFill>
                <a:latin typeface="Arial" panose="020B0604020202020204" pitchFamily="34" charset="0"/>
                <a:cs typeface="Arial" panose="020B0604020202020204" pitchFamily="34" charset="0"/>
              </a:rPr>
              <a:t>Digital Rectal Exam </a:t>
            </a:r>
            <a:r>
              <a:rPr lang="en-US" sz="2400" cap="none" dirty="0">
                <a:latin typeface="Arial" panose="020B0604020202020204" pitchFamily="34" charset="0"/>
                <a:cs typeface="Arial" panose="020B0604020202020204" pitchFamily="34" charset="0"/>
              </a:rPr>
              <a:t>Should Be Performed. Failure To Recognize And Properly Repair A Fourth-degree Laceration Poses A Risk Of Infection, Wound Breakdown, Anal Incontinence, And Fistula Formation.</a:t>
            </a:r>
          </a:p>
        </p:txBody>
      </p:sp>
    </p:spTree>
    <p:extLst>
      <p:ext uri="{BB962C8B-B14F-4D97-AF65-F5344CB8AC3E}">
        <p14:creationId xmlns:p14="http://schemas.microsoft.com/office/powerpoint/2010/main" val="107312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3A071-8DF5-C339-AEA4-52776CEF02E3}"/>
              </a:ext>
            </a:extLst>
          </p:cNvPr>
          <p:cNvSpPr>
            <a:spLocks noGrp="1"/>
          </p:cNvSpPr>
          <p:nvPr>
            <p:ph type="title"/>
          </p:nvPr>
        </p:nvSpPr>
        <p:spPr>
          <a:xfrm>
            <a:off x="1" y="1"/>
            <a:ext cx="12192000" cy="1241946"/>
          </a:xfr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sz="6000" b="1" cap="none" dirty="0">
                <a:solidFill>
                  <a:srgbClr val="FF0000"/>
                </a:solidFill>
                <a:latin typeface="Arial" panose="020B0604020202020204" pitchFamily="34" charset="0"/>
                <a:cs typeface="Arial" panose="020B0604020202020204" pitchFamily="34" charset="0"/>
              </a:rPr>
              <a:t>Case 1</a:t>
            </a:r>
          </a:p>
        </p:txBody>
      </p:sp>
      <p:sp>
        <p:nvSpPr>
          <p:cNvPr id="3" name="Content Placeholder 2">
            <a:extLst>
              <a:ext uri="{FF2B5EF4-FFF2-40B4-BE49-F238E27FC236}">
                <a16:creationId xmlns:a16="http://schemas.microsoft.com/office/drawing/2014/main" id="{B59DDA7A-4096-78DB-92BF-E709EAA30A88}"/>
              </a:ext>
            </a:extLst>
          </p:cNvPr>
          <p:cNvSpPr>
            <a:spLocks noGrp="1"/>
          </p:cNvSpPr>
          <p:nvPr>
            <p:ph sz="quarter" idx="13"/>
          </p:nvPr>
        </p:nvSpPr>
        <p:spPr>
          <a:xfrm>
            <a:off x="327545" y="1241946"/>
            <a:ext cx="11600597" cy="5616054"/>
          </a:xfrm>
        </p:spPr>
        <p:txBody>
          <a:bodyPr>
            <a:noAutofit/>
          </a:bodyPr>
          <a:lstStyle/>
          <a:p>
            <a:pPr marL="0" indent="0" algn="just">
              <a:lnSpc>
                <a:spcPct val="170000"/>
              </a:lnSpc>
              <a:buNone/>
            </a:pPr>
            <a:r>
              <a:rPr lang="de-DE" sz="2400" b="1" cap="none" dirty="0">
                <a:solidFill>
                  <a:srgbClr val="FF0000"/>
                </a:solidFill>
                <a:latin typeface="Arial" panose="020B0604020202020204" pitchFamily="34" charset="0"/>
                <a:cs typeface="Arial" panose="020B0604020202020204" pitchFamily="34" charset="0"/>
              </a:rPr>
              <a:t>24</a:t>
            </a:r>
            <a:r>
              <a:rPr lang="de-DE" sz="2400" cap="none" dirty="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Y/O     </a:t>
            </a:r>
            <a:r>
              <a:rPr lang="en-US" sz="2400" b="1" cap="none" dirty="0">
                <a:solidFill>
                  <a:srgbClr val="FF0000"/>
                </a:solidFill>
                <a:latin typeface="Arial" panose="020B0604020202020204" pitchFamily="34" charset="0"/>
                <a:cs typeface="Arial" panose="020B0604020202020204" pitchFamily="34" charset="0"/>
              </a:rPr>
              <a:t>Gravid 1</a:t>
            </a:r>
            <a:r>
              <a:rPr lang="en-US" sz="2400" cap="none" dirty="0">
                <a:latin typeface="Arial" panose="020B0604020202020204" pitchFamily="34" charset="0"/>
                <a:cs typeface="Arial" panose="020B0604020202020204" pitchFamily="34" charset="0"/>
              </a:rPr>
              <a:t> Gestational Age 39+1 </a:t>
            </a:r>
            <a:r>
              <a:rPr lang="en-US" sz="2400" b="1" cap="none" dirty="0">
                <a:solidFill>
                  <a:srgbClr val="FF0000"/>
                </a:solidFill>
                <a:latin typeface="Arial" panose="020B0604020202020204" pitchFamily="34" charset="0"/>
                <a:cs typeface="Arial" panose="020B0604020202020204" pitchFamily="34" charset="0"/>
              </a:rPr>
              <a:t>(BMI 29) </a:t>
            </a:r>
            <a:r>
              <a:rPr lang="en-US" sz="2400" cap="none" dirty="0">
                <a:latin typeface="Arial" panose="020B0604020202020204" pitchFamily="34" charset="0"/>
                <a:cs typeface="Arial" panose="020B0604020202020204" pitchFamily="34" charset="0"/>
              </a:rPr>
              <a:t>Who Came With Chief Complaint Laber Pain And Non Reactive Cst.</a:t>
            </a:r>
          </a:p>
          <a:p>
            <a:pPr marL="0" indent="0" algn="just">
              <a:lnSpc>
                <a:spcPct val="170000"/>
              </a:lnSpc>
              <a:buNone/>
            </a:pPr>
            <a:r>
              <a:rPr lang="en-US" sz="2400" cap="none" dirty="0">
                <a:latin typeface="Arial" panose="020B0604020202020204" pitchFamily="34" charset="0"/>
                <a:cs typeface="Arial" panose="020B0604020202020204" pitchFamily="34" charset="0"/>
              </a:rPr>
              <a:t>Admited Vaginal Exam :4 Cm/ Vertex/-2/40%/Intact Membrane</a:t>
            </a:r>
          </a:p>
          <a:p>
            <a:pPr marL="0" indent="0" algn="just">
              <a:lnSpc>
                <a:spcPct val="170000"/>
              </a:lnSpc>
              <a:buNone/>
            </a:pPr>
            <a:r>
              <a:rPr lang="en-US" sz="2400" cap="none" dirty="0">
                <a:latin typeface="Arial" panose="020B0604020202020204" pitchFamily="34" charset="0"/>
                <a:cs typeface="Arial" panose="020B0604020202020204" pitchFamily="34" charset="0"/>
              </a:rPr>
              <a:t>Past Medical Hx: Negative</a:t>
            </a:r>
          </a:p>
          <a:p>
            <a:pPr marL="0" indent="0" algn="just">
              <a:lnSpc>
                <a:spcPct val="170000"/>
              </a:lnSpc>
              <a:buNone/>
            </a:pPr>
            <a:r>
              <a:rPr lang="en-US" sz="2400" cap="none" dirty="0">
                <a:latin typeface="Arial" panose="020B0604020202020204" pitchFamily="34" charset="0"/>
                <a:cs typeface="Arial" panose="020B0604020202020204" pitchFamily="34" charset="0"/>
              </a:rPr>
              <a:t>The Patient Admitted In Hazrat Zeinab Hospital At </a:t>
            </a:r>
            <a:r>
              <a:rPr lang="en-US" sz="2400" b="1" cap="none" dirty="0">
                <a:solidFill>
                  <a:srgbClr val="C00000"/>
                </a:solidFill>
                <a:latin typeface="Arial" panose="020B0604020202020204" pitchFamily="34" charset="0"/>
                <a:cs typeface="Arial" panose="020B0604020202020204" pitchFamily="34" charset="0"/>
              </a:rPr>
              <a:t>00:30 Am </a:t>
            </a:r>
            <a:r>
              <a:rPr lang="en-US" sz="2400" cap="none" dirty="0">
                <a:latin typeface="Arial" panose="020B0604020202020204" pitchFamily="34" charset="0"/>
                <a:cs typeface="Arial" panose="020B0604020202020204" pitchFamily="34" charset="0"/>
              </a:rPr>
              <a:t>.Under Fetal Heart Monitoring Cst Is Non Reactive. After 10 Min, Start </a:t>
            </a:r>
            <a:r>
              <a:rPr lang="en-US" sz="2400" b="1" cap="none" dirty="0">
                <a:solidFill>
                  <a:srgbClr val="FF0000"/>
                </a:solidFill>
                <a:latin typeface="Arial" panose="020B0604020202020204" pitchFamily="34" charset="0"/>
                <a:cs typeface="Arial" panose="020B0604020202020204" pitchFamily="34" charset="0"/>
              </a:rPr>
              <a:t>Induction with Oxytocin</a:t>
            </a:r>
            <a:r>
              <a:rPr lang="en-US" sz="2400" cap="none" dirty="0">
                <a:latin typeface="Arial" panose="020B0604020202020204" pitchFamily="34" charset="0"/>
                <a:cs typeface="Arial" panose="020B0604020202020204" pitchFamily="34" charset="0"/>
              </a:rPr>
              <a:t> .</a:t>
            </a:r>
          </a:p>
          <a:p>
            <a:pPr marL="0" indent="0" algn="just">
              <a:lnSpc>
                <a:spcPct val="170000"/>
              </a:lnSpc>
              <a:buNone/>
            </a:pPr>
            <a:r>
              <a:rPr lang="en-US" sz="2400" cap="none" dirty="0">
                <a:latin typeface="Arial" panose="020B0604020202020204" pitchFamily="34" charset="0"/>
                <a:cs typeface="Arial" panose="020B0604020202020204" pitchFamily="34" charset="0"/>
              </a:rPr>
              <a:t>The Patient Was Become  Full Dilatation Of Cervix </a:t>
            </a:r>
            <a:r>
              <a:rPr lang="en-US" sz="2400" b="1" cap="none" dirty="0">
                <a:solidFill>
                  <a:srgbClr val="C00000"/>
                </a:solidFill>
                <a:latin typeface="Arial" panose="020B0604020202020204" pitchFamily="34" charset="0"/>
                <a:cs typeface="Arial" panose="020B0604020202020204" pitchFamily="34" charset="0"/>
              </a:rPr>
              <a:t>At 1:45 Am </a:t>
            </a:r>
            <a:r>
              <a:rPr lang="en-US" sz="2400" cap="none" dirty="0">
                <a:latin typeface="Arial" panose="020B0604020202020204" pitchFamily="34" charset="0"/>
                <a:cs typeface="Arial" panose="020B0604020202020204" pitchFamily="34" charset="0"/>
              </a:rPr>
              <a:t>(Full Dilatation/Vertex/</a:t>
            </a:r>
            <a:r>
              <a:rPr lang="fa-IR" sz="2400" cap="none" dirty="0">
                <a:latin typeface="Arial" panose="020B0604020202020204" pitchFamily="34" charset="0"/>
                <a:cs typeface="Arial" panose="020B0604020202020204" pitchFamily="34" charset="0"/>
              </a:rPr>
              <a:t>-</a:t>
            </a:r>
            <a:r>
              <a:rPr lang="en-US" sz="2400" cap="none" dirty="0">
                <a:latin typeface="Arial" panose="020B0604020202020204" pitchFamily="34" charset="0"/>
                <a:cs typeface="Arial" panose="020B0604020202020204" pitchFamily="34" charset="0"/>
              </a:rPr>
              <a:t>1/100%/Rupture Clear)</a:t>
            </a:r>
          </a:p>
          <a:p>
            <a:pPr marL="0" indent="0" algn="just">
              <a:lnSpc>
                <a:spcPct val="170000"/>
              </a:lnSpc>
              <a:buNone/>
            </a:pPr>
            <a:endParaRPr lang="en-US"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8501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5142F-44F8-3935-7689-889A19417D3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9996A79-B2BC-771D-DC34-22390FC6D230}"/>
              </a:ext>
            </a:extLst>
          </p:cNvPr>
          <p:cNvSpPr>
            <a:spLocks noGrp="1"/>
          </p:cNvSpPr>
          <p:nvPr>
            <p:ph sz="quarter" idx="13"/>
          </p:nvPr>
        </p:nvSpPr>
        <p:spPr>
          <a:xfrm>
            <a:off x="913774" y="1473958"/>
            <a:ext cx="10363826" cy="4765524"/>
          </a:xfrm>
        </p:spPr>
        <p:txBody>
          <a:bodyPr>
            <a:normAutofit/>
          </a:bodyPr>
          <a:lstStyle/>
          <a:p>
            <a:pPr marL="0" indent="0" algn="just">
              <a:lnSpc>
                <a:spcPct val="150000"/>
              </a:lnSpc>
              <a:buNone/>
            </a:pPr>
            <a:r>
              <a:rPr lang="en-US" sz="2800" cap="none" dirty="0">
                <a:latin typeface="Arial" panose="020B0604020202020204" pitchFamily="34" charset="0"/>
                <a:cs typeface="Arial" panose="020B0604020202020204" pitchFamily="34" charset="0"/>
              </a:rPr>
              <a:t>Surgical Repair Of Fourth-degree Lacerations Requires Adequate Lighting, Adequate Anesthesia, Appropriate Surgical Instruments, Copious Irrigation And Meticulous Attention To Hemostasis For Optimal Wound Reapproximation And Healing.  Consideration Should Be Given To Performing The Repair In An </a:t>
            </a:r>
            <a:r>
              <a:rPr lang="en-US" sz="2800" b="1" cap="none" dirty="0">
                <a:solidFill>
                  <a:srgbClr val="FF0000"/>
                </a:solidFill>
                <a:latin typeface="Arial" panose="020B0604020202020204" pitchFamily="34" charset="0"/>
                <a:cs typeface="Arial" panose="020B0604020202020204" pitchFamily="34" charset="0"/>
              </a:rPr>
              <a:t>Operating Room </a:t>
            </a:r>
            <a:r>
              <a:rPr lang="en-US" sz="2800" cap="none" dirty="0">
                <a:latin typeface="Arial" panose="020B0604020202020204" pitchFamily="34" charset="0"/>
                <a:cs typeface="Arial" panose="020B0604020202020204" pitchFamily="34" charset="0"/>
              </a:rPr>
              <a:t>Setting.</a:t>
            </a:r>
          </a:p>
        </p:txBody>
      </p:sp>
    </p:spTree>
    <p:extLst>
      <p:ext uri="{BB962C8B-B14F-4D97-AF65-F5344CB8AC3E}">
        <p14:creationId xmlns:p14="http://schemas.microsoft.com/office/powerpoint/2010/main" val="4150988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1732E-4DA4-E97D-A49E-6C153BDD31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0459ED-8A1F-FA49-6B90-1974E604C8A6}"/>
              </a:ext>
            </a:extLst>
          </p:cNvPr>
          <p:cNvSpPr>
            <a:spLocks noGrp="1"/>
          </p:cNvSpPr>
          <p:nvPr>
            <p:ph sz="quarter" idx="13"/>
          </p:nvPr>
        </p:nvSpPr>
        <p:spPr>
          <a:xfrm>
            <a:off x="520889" y="1760561"/>
            <a:ext cx="11150221" cy="4030638"/>
          </a:xfrm>
        </p:spPr>
        <p:txBody>
          <a:bodyPr>
            <a:normAutofit/>
          </a:bodyPr>
          <a:lstStyle/>
          <a:p>
            <a:pPr marL="0" indent="0" algn="just">
              <a:lnSpc>
                <a:spcPct val="150000"/>
              </a:lnSpc>
              <a:buNone/>
            </a:pPr>
            <a:r>
              <a:rPr lang="en-US" sz="2800" b="1" cap="none" dirty="0">
                <a:solidFill>
                  <a:srgbClr val="C00000"/>
                </a:solidFill>
                <a:latin typeface="Arial" panose="020B0604020202020204" pitchFamily="34" charset="0"/>
                <a:cs typeface="Arial" panose="020B0604020202020204" pitchFamily="34" charset="0"/>
              </a:rPr>
              <a:t>Rectal Examination </a:t>
            </a:r>
            <a:r>
              <a:rPr lang="en-US" sz="2800" cap="none" dirty="0">
                <a:latin typeface="Arial" panose="020B0604020202020204" pitchFamily="34" charset="0"/>
                <a:cs typeface="Arial" panose="020B0604020202020204" pitchFamily="34" charset="0"/>
              </a:rPr>
              <a:t>Should Be Performed After Completing Repair Of The External Anal Sphincter To Ensure Adequacy Of Sphincter Repair And To Ensure </a:t>
            </a:r>
            <a:r>
              <a:rPr lang="en-US" sz="2800" cap="none" dirty="0">
                <a:solidFill>
                  <a:srgbClr val="FF0000"/>
                </a:solidFill>
                <a:latin typeface="Arial" panose="020B0604020202020204" pitchFamily="34" charset="0"/>
                <a:cs typeface="Arial" panose="020B0604020202020204" pitchFamily="34" charset="0"/>
              </a:rPr>
              <a:t>Sutures Were Not Passed Through The Rectal Mucosa.</a:t>
            </a:r>
          </a:p>
        </p:txBody>
      </p:sp>
    </p:spTree>
    <p:extLst>
      <p:ext uri="{BB962C8B-B14F-4D97-AF65-F5344CB8AC3E}">
        <p14:creationId xmlns:p14="http://schemas.microsoft.com/office/powerpoint/2010/main" val="3383926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4402-D996-4256-2B48-23B27F354E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4DED28-ABFD-7233-EF10-F92E6D6D62D2}"/>
              </a:ext>
            </a:extLst>
          </p:cNvPr>
          <p:cNvSpPr>
            <a:spLocks noGrp="1"/>
          </p:cNvSpPr>
          <p:nvPr>
            <p:ph sz="quarter" idx="13"/>
          </p:nvPr>
        </p:nvSpPr>
        <p:spPr>
          <a:xfrm>
            <a:off x="341194" y="1078173"/>
            <a:ext cx="11532358" cy="5363569"/>
          </a:xfrm>
        </p:spPr>
        <p:txBody>
          <a:bodyPr>
            <a:normAutofit/>
          </a:bodyPr>
          <a:lstStyle/>
          <a:p>
            <a:pPr marL="0" indent="0" algn="just">
              <a:lnSpc>
                <a:spcPct val="150000"/>
              </a:lnSpc>
              <a:buNone/>
            </a:pPr>
            <a:r>
              <a:rPr lang="en-US" sz="2400" cap="none" dirty="0">
                <a:latin typeface="Arial" panose="020B0604020202020204" pitchFamily="34" charset="0"/>
                <a:cs typeface="Arial" panose="020B0604020202020204" pitchFamily="34" charset="0"/>
              </a:rPr>
              <a:t>In Those Without Anal Incontinence After OASIS Repair, The Rate Of Developing This Incontinence Is Not Increased By A Subsequent Vaginal Birth Thus, </a:t>
            </a:r>
            <a:r>
              <a:rPr lang="en-US" sz="2400" b="1" cap="none" dirty="0">
                <a:solidFill>
                  <a:srgbClr val="00B050"/>
                </a:solidFill>
                <a:latin typeface="Arial" panose="020B0604020202020204" pitchFamily="34" charset="0"/>
                <a:cs typeface="Arial" panose="020B0604020202020204" pitchFamily="34" charset="0"/>
              </a:rPr>
              <a:t>A Vaginal Route Is Reasonable.</a:t>
            </a:r>
          </a:p>
          <a:p>
            <a:pPr marL="0" indent="0" algn="just">
              <a:lnSpc>
                <a:spcPct val="150000"/>
              </a:lnSpc>
              <a:buNone/>
            </a:pPr>
            <a:endParaRPr lang="en-US" sz="2400" cap="none" dirty="0">
              <a:latin typeface="Arial" panose="020B0604020202020204" pitchFamily="34" charset="0"/>
              <a:cs typeface="Arial" panose="020B0604020202020204" pitchFamily="34" charset="0"/>
            </a:endParaRPr>
          </a:p>
          <a:p>
            <a:pPr marL="0" indent="0" algn="just">
              <a:lnSpc>
                <a:spcPct val="150000"/>
              </a:lnSpc>
              <a:buNone/>
            </a:pPr>
            <a:r>
              <a:rPr lang="en-US" sz="2400" cap="none" dirty="0">
                <a:latin typeface="Arial" panose="020B0604020202020204" pitchFamily="34" charset="0"/>
                <a:cs typeface="Arial" panose="020B0604020202020204" pitchFamily="34" charset="0"/>
              </a:rPr>
              <a:t>Women With A Prior OASIS  Do Have A Higher Recurrence Rate With A Subsequent Delivery Compared With Multiparas Without A Prior OASIS </a:t>
            </a:r>
            <a:r>
              <a:rPr lang="fa-IR" sz="2400" cap="none" dirty="0">
                <a:latin typeface="Arial" panose="020B0604020202020204" pitchFamily="34" charset="0"/>
                <a:cs typeface="Arial" panose="020B0604020202020204" pitchFamily="34" charset="0"/>
              </a:rPr>
              <a:t>.</a:t>
            </a:r>
            <a:r>
              <a:rPr lang="en-US" sz="2400" cap="none" dirty="0">
                <a:latin typeface="Arial" panose="020B0604020202020204" pitchFamily="34" charset="0"/>
                <a:cs typeface="Arial" panose="020B0604020202020204" pitchFamily="34" charset="0"/>
              </a:rPr>
              <a:t>(Fetal Macrosomia And Operative Vaginal Delivery).</a:t>
            </a:r>
          </a:p>
        </p:txBody>
      </p:sp>
    </p:spTree>
    <p:extLst>
      <p:ext uri="{BB962C8B-B14F-4D97-AF65-F5344CB8AC3E}">
        <p14:creationId xmlns:p14="http://schemas.microsoft.com/office/powerpoint/2010/main" val="4278329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37AA-3BF3-CCB1-5145-D06118133ED4}"/>
              </a:ext>
            </a:extLst>
          </p:cNvPr>
          <p:cNvSpPr>
            <a:spLocks noGrp="1"/>
          </p:cNvSpPr>
          <p:nvPr>
            <p:ph type="title"/>
          </p:nvPr>
        </p:nvSpPr>
        <p:spPr>
          <a:xfrm>
            <a:off x="0" y="0"/>
            <a:ext cx="12192000" cy="1624084"/>
          </a:xfr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pPr>
              <a:lnSpc>
                <a:spcPct val="150000"/>
              </a:lnSpc>
            </a:pPr>
            <a:r>
              <a:rPr lang="en-US" b="1" dirty="0">
                <a:latin typeface="Arial" panose="020B0604020202020204" pitchFamily="34" charset="0"/>
                <a:cs typeface="Arial" panose="020B0604020202020204" pitchFamily="34" charset="0"/>
              </a:rPr>
              <a:t>cesarean delivery </a:t>
            </a:r>
          </a:p>
        </p:txBody>
      </p:sp>
      <p:sp>
        <p:nvSpPr>
          <p:cNvPr id="3" name="Content Placeholder 2">
            <a:extLst>
              <a:ext uri="{FF2B5EF4-FFF2-40B4-BE49-F238E27FC236}">
                <a16:creationId xmlns:a16="http://schemas.microsoft.com/office/drawing/2014/main" id="{A596F8D9-A675-410F-722C-30197A827486}"/>
              </a:ext>
            </a:extLst>
          </p:cNvPr>
          <p:cNvSpPr>
            <a:spLocks noGrp="1"/>
          </p:cNvSpPr>
          <p:nvPr>
            <p:ph sz="quarter" idx="13"/>
          </p:nvPr>
        </p:nvSpPr>
        <p:spPr>
          <a:xfrm>
            <a:off x="913773" y="2367092"/>
            <a:ext cx="10918835" cy="3424107"/>
          </a:xfrm>
        </p:spPr>
        <p:txBody>
          <a:bodyPr>
            <a:normAutofit/>
          </a:bodyPr>
          <a:lstStyle/>
          <a:p>
            <a:pPr algn="just">
              <a:lnSpc>
                <a:spcPct val="200000"/>
              </a:lnSpc>
              <a:buClr>
                <a:srgbClr val="FF0000"/>
              </a:buClr>
              <a:buFont typeface="Wingdings" panose="05000000000000000000" pitchFamily="2" charset="2"/>
              <a:buChar char="ü"/>
            </a:pPr>
            <a:r>
              <a:rPr lang="en-US" sz="2800" cap="none" dirty="0">
                <a:latin typeface="Arial" panose="020B0604020202020204" pitchFamily="34" charset="0"/>
                <a:cs typeface="Arial" panose="020B0604020202020204" pitchFamily="34" charset="0"/>
              </a:rPr>
              <a:t> Prior Postpartum Anal Incontinence.</a:t>
            </a:r>
          </a:p>
          <a:p>
            <a:pPr algn="just">
              <a:lnSpc>
                <a:spcPct val="200000"/>
              </a:lnSpc>
              <a:buClr>
                <a:srgbClr val="FF0000"/>
              </a:buClr>
              <a:buFont typeface="Wingdings" panose="05000000000000000000" pitchFamily="2" charset="2"/>
              <a:buChar char="ü"/>
            </a:pPr>
            <a:r>
              <a:rPr lang="en-US" sz="2800" cap="none" dirty="0">
                <a:latin typeface="Arial" panose="020B0604020202020204" pitchFamily="34" charset="0"/>
                <a:cs typeface="Arial" panose="020B0604020202020204" pitchFamily="34" charset="0"/>
              </a:rPr>
              <a:t>OASIS Complications That Required A Second Repair.</a:t>
            </a:r>
          </a:p>
          <a:p>
            <a:pPr algn="just">
              <a:lnSpc>
                <a:spcPct val="200000"/>
              </a:lnSpc>
              <a:buClr>
                <a:srgbClr val="FF0000"/>
              </a:buClr>
              <a:buFont typeface="Wingdings" panose="05000000000000000000" pitchFamily="2" charset="2"/>
              <a:buChar char="ü"/>
            </a:pPr>
            <a:r>
              <a:rPr lang="en-US" sz="2800" cap="none" dirty="0">
                <a:latin typeface="Arial" panose="020B0604020202020204" pitchFamily="34" charset="0"/>
                <a:cs typeface="Arial" panose="020B0604020202020204" pitchFamily="34" charset="0"/>
              </a:rPr>
              <a:t>Psychological Trauma .</a:t>
            </a:r>
          </a:p>
        </p:txBody>
      </p:sp>
    </p:spTree>
    <p:extLst>
      <p:ext uri="{BB962C8B-B14F-4D97-AF65-F5344CB8AC3E}">
        <p14:creationId xmlns:p14="http://schemas.microsoft.com/office/powerpoint/2010/main" val="2470285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B6E8-BEE7-DBC3-4554-355926C917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AE7E6E-2A2B-EC5F-FE9D-5BE3F330C318}"/>
              </a:ext>
            </a:extLst>
          </p:cNvPr>
          <p:cNvSpPr>
            <a:spLocks noGrp="1"/>
          </p:cNvSpPr>
          <p:nvPr>
            <p:ph sz="quarter" idx="13"/>
          </p:nvPr>
        </p:nvSpPr>
        <p:spPr>
          <a:xfrm>
            <a:off x="272955" y="1801504"/>
            <a:ext cx="11004645" cy="3989696"/>
          </a:xfrm>
        </p:spPr>
        <p:txBody>
          <a:bodyPr>
            <a:normAutofit/>
          </a:bodyPr>
          <a:lstStyle/>
          <a:p>
            <a:pPr marL="0" indent="0" algn="just">
              <a:lnSpc>
                <a:spcPct val="200000"/>
              </a:lnSpc>
              <a:buNone/>
            </a:pPr>
            <a:r>
              <a:rPr lang="en-US" sz="2800" b="1" cap="none" dirty="0">
                <a:solidFill>
                  <a:srgbClr val="7030A0"/>
                </a:solidFill>
                <a:latin typeface="Arial" panose="020B0604020202020204" pitchFamily="34" charset="0"/>
                <a:cs typeface="Arial" panose="020B0604020202020204" pitchFamily="34" charset="0"/>
              </a:rPr>
              <a:t>Repairing</a:t>
            </a:r>
            <a:r>
              <a:rPr lang="en-US" sz="2800" cap="none" dirty="0">
                <a:latin typeface="Arial" panose="020B0604020202020204" pitchFamily="34" charset="0"/>
                <a:cs typeface="Arial" panose="020B0604020202020204" pitchFamily="34" charset="0"/>
              </a:rPr>
              <a:t> And Caring For Perineal Lacerations Are Part Of The </a:t>
            </a:r>
            <a:r>
              <a:rPr lang="en-US" sz="2800" b="1" cap="none" dirty="0">
                <a:solidFill>
                  <a:schemeClr val="accent6">
                    <a:lumMod val="50000"/>
                  </a:schemeClr>
                </a:solidFill>
                <a:latin typeface="Arial" panose="020B0604020202020204" pitchFamily="34" charset="0"/>
                <a:cs typeface="Arial" panose="020B0604020202020204" pitchFamily="34" charset="0"/>
              </a:rPr>
              <a:t>Obstetrician–gynecologist’s Training And Clinical Expertise</a:t>
            </a:r>
            <a:r>
              <a:rPr lang="en-US" sz="2800" cap="none"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6256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7081B-6245-66DF-2509-B02AD613E7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A12204-0A8F-44F5-CF03-259BD6AE116D}"/>
              </a:ext>
            </a:extLst>
          </p:cNvPr>
          <p:cNvSpPr>
            <a:spLocks noGrp="1"/>
          </p:cNvSpPr>
          <p:nvPr>
            <p:ph sz="quarter" idx="13"/>
          </p:nvPr>
        </p:nvSpPr>
        <p:spPr>
          <a:xfrm>
            <a:off x="913774" y="1542198"/>
            <a:ext cx="10363826" cy="4249002"/>
          </a:xfrm>
        </p:spPr>
        <p:txBody>
          <a:bodyPr>
            <a:normAutofit/>
          </a:bodyPr>
          <a:lstStyle/>
          <a:p>
            <a:pPr marL="0" indent="0" algn="just">
              <a:lnSpc>
                <a:spcPct val="200000"/>
              </a:lnSpc>
              <a:buNone/>
            </a:pPr>
            <a:r>
              <a:rPr lang="en-US" sz="2800" cap="none" dirty="0">
                <a:latin typeface="Arial" panose="020B0604020202020204" pitchFamily="34" charset="0"/>
                <a:cs typeface="Arial" panose="020B0604020202020204" pitchFamily="34" charset="0"/>
              </a:rPr>
              <a:t>Evidence Suggests That Intrapartum Antibiotics Reduce OASIS Wound Complications Such As Infection And Breakdown. A </a:t>
            </a:r>
            <a:r>
              <a:rPr lang="en-US" sz="2800" b="1" cap="none" dirty="0">
                <a:solidFill>
                  <a:srgbClr val="FF0000"/>
                </a:solidFill>
                <a:latin typeface="Arial" panose="020B0604020202020204" pitchFamily="34" charset="0"/>
                <a:cs typeface="Arial" panose="020B0604020202020204" pitchFamily="34" charset="0"/>
              </a:rPr>
              <a:t>Single Dose Antibiotic </a:t>
            </a:r>
            <a:r>
              <a:rPr lang="en-US" sz="2800" cap="none" dirty="0">
                <a:latin typeface="Arial" panose="020B0604020202020204" pitchFamily="34" charset="0"/>
                <a:cs typeface="Arial" panose="020B0604020202020204" pitchFamily="34" charset="0"/>
              </a:rPr>
              <a:t>At The Time Of Repair Is Reasonable.</a:t>
            </a:r>
          </a:p>
        </p:txBody>
      </p:sp>
    </p:spTree>
    <p:extLst>
      <p:ext uri="{BB962C8B-B14F-4D97-AF65-F5344CB8AC3E}">
        <p14:creationId xmlns:p14="http://schemas.microsoft.com/office/powerpoint/2010/main" val="1987385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5C3B-6B58-108F-A079-91EC2C25E9C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6A5F4FE-9F03-6C8A-C8D6-6E77C9A85356}"/>
              </a:ext>
            </a:extLst>
          </p:cNvPr>
          <p:cNvSpPr>
            <a:spLocks noGrp="1"/>
          </p:cNvSpPr>
          <p:nvPr>
            <p:ph sz="quarter" idx="13"/>
          </p:nvPr>
        </p:nvSpPr>
        <p:spPr>
          <a:xfrm>
            <a:off x="409433" y="1596788"/>
            <a:ext cx="10877891" cy="5036024"/>
          </a:xfrm>
        </p:spPr>
        <p:txBody>
          <a:bodyPr>
            <a:normAutofit/>
          </a:bodyPr>
          <a:lstStyle/>
          <a:p>
            <a:pPr marL="0" indent="0" algn="just">
              <a:lnSpc>
                <a:spcPct val="200000"/>
              </a:lnSpc>
              <a:buNone/>
            </a:pPr>
            <a:r>
              <a:rPr lang="en-US" sz="2800" cap="none" dirty="0">
                <a:latin typeface="Arial" panose="020B0604020202020204" pitchFamily="34" charset="0"/>
                <a:cs typeface="Arial" panose="020B0604020202020204" pitchFamily="34" charset="0"/>
              </a:rPr>
              <a:t>Ice If You Feel Swelling Or Pain Around The Perineum, Use An Ice Pack Placed Inside A Pad For </a:t>
            </a:r>
            <a:r>
              <a:rPr lang="en-US" sz="2800" b="1" cap="none" dirty="0">
                <a:solidFill>
                  <a:srgbClr val="FF0000"/>
                </a:solidFill>
                <a:latin typeface="Arial" panose="020B0604020202020204" pitchFamily="34" charset="0"/>
                <a:cs typeface="Arial" panose="020B0604020202020204" pitchFamily="34" charset="0"/>
              </a:rPr>
              <a:t>20 To 30 Minutes</a:t>
            </a:r>
            <a:r>
              <a:rPr lang="en-US" sz="2800" cap="none" dirty="0">
                <a:latin typeface="Arial" panose="020B0604020202020204" pitchFamily="34" charset="0"/>
                <a:cs typeface="Arial" panose="020B0604020202020204" pitchFamily="34" charset="0"/>
              </a:rPr>
              <a:t>.</a:t>
            </a:r>
          </a:p>
          <a:p>
            <a:pPr marL="0" indent="0" algn="just">
              <a:lnSpc>
                <a:spcPct val="200000"/>
              </a:lnSpc>
              <a:buNone/>
            </a:pPr>
            <a:r>
              <a:rPr lang="en-US" sz="2800" cap="none" dirty="0">
                <a:latin typeface="Arial" panose="020B0604020202020204" pitchFamily="34" charset="0"/>
                <a:cs typeface="Arial" panose="020B0604020202020204" pitchFamily="34" charset="0"/>
              </a:rPr>
              <a:t>Ensure It Is Not In Direct Contact With Your Skin. Do This </a:t>
            </a:r>
            <a:r>
              <a:rPr lang="en-US" sz="2800" b="1" cap="none" dirty="0">
                <a:solidFill>
                  <a:srgbClr val="FF0000"/>
                </a:solidFill>
                <a:latin typeface="Arial" panose="020B0604020202020204" pitchFamily="34" charset="0"/>
                <a:cs typeface="Arial" panose="020B0604020202020204" pitchFamily="34" charset="0"/>
              </a:rPr>
              <a:t>Every Two To Three Hours</a:t>
            </a:r>
            <a:r>
              <a:rPr lang="en-US" sz="2800" cap="none" dirty="0">
                <a:latin typeface="Arial" panose="020B0604020202020204" pitchFamily="34" charset="0"/>
                <a:cs typeface="Arial" panose="020B0604020202020204" pitchFamily="34" charset="0"/>
              </a:rPr>
              <a:t> While You Are Awake.</a:t>
            </a:r>
          </a:p>
        </p:txBody>
      </p:sp>
    </p:spTree>
    <p:extLst>
      <p:ext uri="{BB962C8B-B14F-4D97-AF65-F5344CB8AC3E}">
        <p14:creationId xmlns:p14="http://schemas.microsoft.com/office/powerpoint/2010/main" val="4232700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2215C-E12F-6624-136E-16D10CCBC75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33D08B2-D523-1FF7-F41E-859D3B0EAB6A}"/>
              </a:ext>
            </a:extLst>
          </p:cNvPr>
          <p:cNvPicPr>
            <a:picLocks noGrp="1" noChangeAspect="1"/>
          </p:cNvPicPr>
          <p:nvPr>
            <p:ph sz="quarter" idx="13"/>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615763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44F9-8258-5B4D-2E94-E99C8C4998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4D41E1-67F4-0243-AC11-879702C0FFAD}"/>
              </a:ext>
            </a:extLst>
          </p:cNvPr>
          <p:cNvSpPr>
            <a:spLocks noGrp="1"/>
          </p:cNvSpPr>
          <p:nvPr>
            <p:ph sz="quarter" idx="13"/>
          </p:nvPr>
        </p:nvSpPr>
        <p:spPr>
          <a:xfrm>
            <a:off x="286602" y="491319"/>
            <a:ext cx="11600597" cy="5977719"/>
          </a:xfrm>
        </p:spPr>
        <p:txBody>
          <a:bodyPr>
            <a:noAutofit/>
          </a:bodyPr>
          <a:lstStyle/>
          <a:p>
            <a:pPr algn="just" rtl="1">
              <a:lnSpc>
                <a:spcPct val="150000"/>
              </a:lnSpc>
            </a:pPr>
            <a:r>
              <a:rPr lang="fa-IR" sz="2400" b="1" dirty="0">
                <a:solidFill>
                  <a:srgbClr val="FF0000"/>
                </a:solidFill>
              </a:rPr>
              <a:t>بیمار همکاری مناسب ندارد </a:t>
            </a:r>
            <a:r>
              <a:rPr lang="fa-IR" sz="2400" dirty="0"/>
              <a:t>ومرتب از روی تخت جابه جا می شود.اجازه معاینه نمیدهد.درساعت </a:t>
            </a:r>
            <a:r>
              <a:rPr lang="fa-IR" sz="2400" b="1" dirty="0">
                <a:solidFill>
                  <a:srgbClr val="FF0000"/>
                </a:solidFill>
              </a:rPr>
              <a:t>2:45 </a:t>
            </a:r>
            <a:r>
              <a:rPr lang="fa-IR" sz="2400" dirty="0"/>
              <a:t>خونریزی درحد</a:t>
            </a:r>
            <a:r>
              <a:rPr lang="de-DE" sz="2400" dirty="0"/>
              <a:t> </a:t>
            </a:r>
            <a:r>
              <a:rPr lang="en-US" sz="2400" cap="none" dirty="0">
                <a:latin typeface="Arial" panose="020B0604020202020204" pitchFamily="34" charset="0"/>
                <a:cs typeface="Arial" panose="020B0604020202020204" pitchFamily="34" charset="0"/>
              </a:rPr>
              <a:t>Minimal</a:t>
            </a:r>
            <a:r>
              <a:rPr lang="fa-IR" sz="2400" dirty="0"/>
              <a:t> ازقسمت پرینه مشاهده شد .اگزم انجام شد .لسراسیونهای متعدد درناحیه پرینه داشت  .معاینه بیمار پیشرفت کرد .اپی زیوتومی جهت بیمار داده شد.قسمت فوندوس رحم گرفته شد .درساعت </a:t>
            </a:r>
            <a:r>
              <a:rPr lang="fa-IR" sz="2400" b="1" dirty="0">
                <a:solidFill>
                  <a:srgbClr val="FF0000"/>
                </a:solidFill>
              </a:rPr>
              <a:t>3:05</a:t>
            </a:r>
            <a:r>
              <a:rPr lang="fa-IR" sz="2400" dirty="0"/>
              <a:t> زایمان سر،انجام شد .یک دور کورد گردنی داشت که آزاد شد .زایمان کامل شد .نوزاد با آپگار 9 از10 و</a:t>
            </a:r>
            <a:r>
              <a:rPr lang="fa-IR" sz="2400" b="1" dirty="0">
                <a:solidFill>
                  <a:srgbClr val="FF0000"/>
                </a:solidFill>
              </a:rPr>
              <a:t>وزن3220 گرم  </a:t>
            </a:r>
            <a:r>
              <a:rPr lang="fa-IR" sz="2400" dirty="0"/>
              <a:t>بدنیا آمد.پس از خروج جفت ناحیه واژن وپرینه اگزم شد .پارگی پرینه درجه 3 وجود داشت (تا اسفنکترمقعد کشیده شده ودرمعاینه اسفنکتر آنال تون مناسب ندارد).علت پارگی درپرونده </a:t>
            </a:r>
            <a:r>
              <a:rPr lang="fa-IR" sz="2400" b="1" dirty="0">
                <a:solidFill>
                  <a:srgbClr val="FF0000"/>
                </a:solidFill>
              </a:rPr>
              <a:t>کوتاهی پرینه </a:t>
            </a:r>
            <a:r>
              <a:rPr lang="fa-IR" sz="2400" dirty="0"/>
              <a:t>بیمارو</a:t>
            </a:r>
            <a:r>
              <a:rPr lang="fa-IR" sz="2400" b="1" dirty="0">
                <a:solidFill>
                  <a:srgbClr val="FF0000"/>
                </a:solidFill>
              </a:rPr>
              <a:t>عدم همکاری بیمار</a:t>
            </a:r>
            <a:r>
              <a:rPr lang="fa-IR" sz="2400" dirty="0">
                <a:solidFill>
                  <a:schemeClr val="tx1">
                    <a:lumMod val="75000"/>
                    <a:lumOff val="25000"/>
                  </a:schemeClr>
                </a:solidFill>
              </a:rPr>
              <a:t>ثبت</a:t>
            </a:r>
            <a:r>
              <a:rPr lang="fa-IR" sz="2400" b="1" dirty="0">
                <a:solidFill>
                  <a:srgbClr val="FF0000"/>
                </a:solidFill>
              </a:rPr>
              <a:t> </a:t>
            </a:r>
            <a:r>
              <a:rPr lang="fa-IR" sz="2400" dirty="0"/>
              <a:t>شده است.</a:t>
            </a:r>
          </a:p>
          <a:p>
            <a:pPr algn="just" rtl="1">
              <a:lnSpc>
                <a:spcPct val="150000"/>
              </a:lnSpc>
            </a:pPr>
            <a:r>
              <a:rPr lang="fa-IR" sz="2400" dirty="0"/>
              <a:t>.طبق هماهنگی با سرویس جراحی بیمار جهت ترمیم به بیمارستان شهیدفقیهی انتقال داده شد. درساعت </a:t>
            </a:r>
            <a:r>
              <a:rPr lang="fa-IR" sz="2400" b="1" dirty="0">
                <a:solidFill>
                  <a:srgbClr val="FF0000"/>
                </a:solidFill>
              </a:rPr>
              <a:t>4:30</a:t>
            </a:r>
            <a:r>
              <a:rPr lang="fa-IR" sz="2400" dirty="0"/>
              <a:t> صبح بیمار اعزام شد.</a:t>
            </a:r>
            <a:r>
              <a:rPr lang="en-US" sz="2400" dirty="0"/>
              <a:t> </a:t>
            </a:r>
          </a:p>
        </p:txBody>
      </p:sp>
    </p:spTree>
    <p:extLst>
      <p:ext uri="{BB962C8B-B14F-4D97-AF65-F5344CB8AC3E}">
        <p14:creationId xmlns:p14="http://schemas.microsoft.com/office/powerpoint/2010/main" val="3846766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C95C-D2B3-696D-7797-B9845C36CB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EBF939-D956-760C-AC58-21164BCED993}"/>
              </a:ext>
            </a:extLst>
          </p:cNvPr>
          <p:cNvSpPr>
            <a:spLocks noGrp="1"/>
          </p:cNvSpPr>
          <p:nvPr>
            <p:ph sz="quarter" idx="13"/>
          </p:nvPr>
        </p:nvSpPr>
        <p:spPr>
          <a:xfrm>
            <a:off x="300251" y="464024"/>
            <a:ext cx="11627891" cy="6393975"/>
          </a:xfrm>
        </p:spPr>
        <p:txBody>
          <a:bodyPr>
            <a:normAutofit/>
          </a:bodyPr>
          <a:lstStyle/>
          <a:p>
            <a:pPr algn="just">
              <a:lnSpc>
                <a:spcPct val="200000"/>
              </a:lnSpc>
              <a:buClr>
                <a:srgbClr val="FFC000"/>
              </a:buClr>
              <a:buFont typeface="Wingdings" panose="05000000000000000000" pitchFamily="2" charset="2"/>
              <a:buChar char="Ø"/>
            </a:pPr>
            <a:r>
              <a:rPr lang="en-US" sz="2800" b="1" dirty="0">
                <a:solidFill>
                  <a:srgbClr val="C00000"/>
                </a:solidFill>
                <a:latin typeface="Arial" panose="020B0604020202020204" pitchFamily="34" charset="0"/>
                <a:cs typeface="Arial" panose="020B0604020202020204" pitchFamily="34" charset="0"/>
              </a:rPr>
              <a:t>00:30</a:t>
            </a:r>
            <a:r>
              <a:rPr lang="en-US" sz="2800" dirty="0">
                <a:latin typeface="Arial" panose="020B0604020202020204" pitchFamily="34" charset="0"/>
                <a:cs typeface="Arial" panose="020B0604020202020204" pitchFamily="34" charset="0"/>
              </a:rPr>
              <a:t> am (</a:t>
            </a:r>
            <a:r>
              <a:rPr lang="en-US" sz="2800" cap="none" dirty="0">
                <a:latin typeface="Arial" panose="020B0604020202020204" pitchFamily="34" charset="0"/>
                <a:cs typeface="Arial" panose="020B0604020202020204" pitchFamily="34" charset="0"/>
              </a:rPr>
              <a:t>4cm/Vx/50%/-3/Intact)</a:t>
            </a:r>
          </a:p>
          <a:p>
            <a:pPr algn="just">
              <a:lnSpc>
                <a:spcPct val="200000"/>
              </a:lnSpc>
              <a:buClr>
                <a:srgbClr val="FFC000"/>
              </a:buClr>
              <a:buFont typeface="Wingdings" panose="05000000000000000000" pitchFamily="2" charset="2"/>
              <a:buChar char="Ø"/>
            </a:pPr>
            <a:r>
              <a:rPr lang="en-US" sz="2800" cap="none" dirty="0">
                <a:latin typeface="Arial" panose="020B0604020202020204" pitchFamily="34" charset="0"/>
                <a:cs typeface="Arial" panose="020B0604020202020204" pitchFamily="34" charset="0"/>
              </a:rPr>
              <a:t>1:30 Am (8cm/Vx/90%/-2/R/C)</a:t>
            </a:r>
          </a:p>
          <a:p>
            <a:pPr algn="just">
              <a:lnSpc>
                <a:spcPct val="200000"/>
              </a:lnSpc>
              <a:buClr>
                <a:srgbClr val="FFC000"/>
              </a:buClr>
              <a:buFont typeface="Wingdings" panose="05000000000000000000" pitchFamily="2" charset="2"/>
              <a:buChar char="Ø"/>
            </a:pPr>
            <a:r>
              <a:rPr lang="en-US" sz="2800" b="1" cap="none" dirty="0">
                <a:solidFill>
                  <a:srgbClr val="C00000"/>
                </a:solidFill>
                <a:latin typeface="Arial" panose="020B0604020202020204" pitchFamily="34" charset="0"/>
                <a:cs typeface="Arial" panose="020B0604020202020204" pitchFamily="34" charset="0"/>
              </a:rPr>
              <a:t>1:45</a:t>
            </a:r>
            <a:r>
              <a:rPr lang="en-US" sz="2800" cap="none" dirty="0">
                <a:latin typeface="Arial" panose="020B0604020202020204" pitchFamily="34" charset="0"/>
                <a:cs typeface="Arial" panose="020B0604020202020204" pitchFamily="34" charset="0"/>
              </a:rPr>
              <a:t>am (Full/Vx/100%/-1/R/C)</a:t>
            </a:r>
          </a:p>
          <a:p>
            <a:pPr algn="just">
              <a:lnSpc>
                <a:spcPct val="200000"/>
              </a:lnSpc>
              <a:buClr>
                <a:srgbClr val="FFC000"/>
              </a:buClr>
              <a:buFont typeface="Wingdings" panose="05000000000000000000" pitchFamily="2" charset="2"/>
              <a:buChar char="Ø"/>
            </a:pPr>
            <a:r>
              <a:rPr lang="en-US" sz="2800" cap="none" dirty="0">
                <a:latin typeface="Arial" panose="020B0604020202020204" pitchFamily="34" charset="0"/>
                <a:cs typeface="Arial" panose="020B0604020202020204" pitchFamily="34" charset="0"/>
              </a:rPr>
              <a:t>2:30 Am (Full/Vx/100%/+1/R/C)</a:t>
            </a:r>
          </a:p>
          <a:p>
            <a:pPr algn="just">
              <a:lnSpc>
                <a:spcPct val="200000"/>
              </a:lnSpc>
              <a:buClr>
                <a:srgbClr val="FFC000"/>
              </a:buClr>
              <a:buFont typeface="Wingdings" panose="05000000000000000000" pitchFamily="2" charset="2"/>
              <a:buChar char="Ø"/>
            </a:pPr>
            <a:r>
              <a:rPr lang="en-US" sz="2800" cap="none" dirty="0">
                <a:latin typeface="Arial" panose="020B0604020202020204" pitchFamily="34" charset="0"/>
                <a:cs typeface="Arial" panose="020B0604020202020204" pitchFamily="34" charset="0"/>
              </a:rPr>
              <a:t>3 :00 Am (Full/Vx/100%/+3/R/C)</a:t>
            </a:r>
          </a:p>
          <a:p>
            <a:pPr algn="just">
              <a:lnSpc>
                <a:spcPct val="200000"/>
              </a:lnSpc>
              <a:buClr>
                <a:srgbClr val="FFC000"/>
              </a:buClr>
              <a:buFont typeface="Wingdings" panose="05000000000000000000" pitchFamily="2" charset="2"/>
              <a:buChar char="Ø"/>
            </a:pPr>
            <a:r>
              <a:rPr lang="en-US" sz="2800" b="1" cap="none" dirty="0">
                <a:solidFill>
                  <a:srgbClr val="C00000"/>
                </a:solidFill>
                <a:latin typeface="Arial" panose="020B0604020202020204" pitchFamily="34" charset="0"/>
                <a:cs typeface="Arial" panose="020B0604020202020204" pitchFamily="34" charset="0"/>
              </a:rPr>
              <a:t>3:05</a:t>
            </a:r>
            <a:r>
              <a:rPr lang="en-US" sz="2800" cap="none" dirty="0">
                <a:latin typeface="Arial" panose="020B0604020202020204" pitchFamily="34" charset="0"/>
                <a:cs typeface="Arial" panose="020B0604020202020204" pitchFamily="34" charset="0"/>
              </a:rPr>
              <a:t> Am (Delivery)</a:t>
            </a:r>
            <a:r>
              <a:rPr lang="fa-IR" sz="2800" cap="none" dirty="0">
                <a:latin typeface="Arial" panose="020B0604020202020204" pitchFamily="34" charset="0"/>
                <a:cs typeface="Arial" panose="020B0604020202020204" pitchFamily="34" charset="0"/>
              </a:rPr>
              <a:t>)</a:t>
            </a:r>
            <a:r>
              <a:rPr lang="en-US" sz="2800" cap="none" dirty="0">
                <a:latin typeface="Arial" panose="020B0604020202020204" pitchFamily="34" charset="0"/>
                <a:cs typeface="Arial" panose="020B0604020202020204" pitchFamily="34" charset="0"/>
              </a:rPr>
              <a:t>second stage :</a:t>
            </a:r>
            <a:r>
              <a:rPr lang="en-US" sz="2800" b="1" cap="none" dirty="0">
                <a:solidFill>
                  <a:srgbClr val="FF0000"/>
                </a:solidFill>
                <a:latin typeface="Arial" panose="020B0604020202020204" pitchFamily="34" charset="0"/>
                <a:cs typeface="Arial" panose="020B0604020202020204" pitchFamily="34" charset="0"/>
              </a:rPr>
              <a:t>1:20</a:t>
            </a:r>
            <a:r>
              <a:rPr lang="en-US" sz="2800" cap="none" dirty="0">
                <a:latin typeface="Arial" panose="020B0604020202020204" pitchFamily="34" charset="0"/>
                <a:cs typeface="Arial" panose="020B0604020202020204" pitchFamily="34" charset="0"/>
              </a:rPr>
              <a:t> min)</a:t>
            </a:r>
          </a:p>
        </p:txBody>
      </p:sp>
    </p:spTree>
    <p:extLst>
      <p:ext uri="{BB962C8B-B14F-4D97-AF65-F5344CB8AC3E}">
        <p14:creationId xmlns:p14="http://schemas.microsoft.com/office/powerpoint/2010/main" val="103445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614B1-B197-BFA3-3F96-D5A07168C6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8FE75B-4674-A196-95D4-EE5C61715084}"/>
              </a:ext>
            </a:extLst>
          </p:cNvPr>
          <p:cNvSpPr>
            <a:spLocks noGrp="1"/>
          </p:cNvSpPr>
          <p:nvPr>
            <p:ph sz="quarter" idx="13"/>
          </p:nvPr>
        </p:nvSpPr>
        <p:spPr>
          <a:xfrm>
            <a:off x="477672" y="136478"/>
            <a:ext cx="10799928" cy="5654722"/>
          </a:xfrm>
        </p:spPr>
        <p:txBody>
          <a:bodyPr numCol="1">
            <a:noAutofit/>
          </a:bodyPr>
          <a:lstStyle/>
          <a:p>
            <a:pPr>
              <a:lnSpc>
                <a:spcPct val="150000"/>
              </a:lnSpc>
              <a:buClr>
                <a:srgbClr val="FF0000"/>
              </a:buClr>
              <a:buFont typeface="Wingdings" panose="05000000000000000000" pitchFamily="2" charset="2"/>
              <a:buChar char="q"/>
            </a:pPr>
            <a:r>
              <a:rPr lang="en-US" sz="2800" cap="none" dirty="0">
                <a:latin typeface="Arial" panose="020B0604020202020204" pitchFamily="34" charset="0"/>
              </a:rPr>
              <a:t>4:30 am (transfer to faghihi hospital)</a:t>
            </a:r>
          </a:p>
          <a:p>
            <a:pPr>
              <a:lnSpc>
                <a:spcPct val="150000"/>
              </a:lnSpc>
              <a:buClr>
                <a:srgbClr val="FF0000"/>
              </a:buClr>
              <a:buFont typeface="Wingdings" panose="05000000000000000000" pitchFamily="2" charset="2"/>
              <a:buChar char="q"/>
            </a:pPr>
            <a:r>
              <a:rPr lang="en-US" sz="2800" cap="none" dirty="0">
                <a:latin typeface="Arial" panose="020B0604020202020204" pitchFamily="34" charset="0"/>
              </a:rPr>
              <a:t>5:20 Am (</a:t>
            </a:r>
            <a:r>
              <a:rPr lang="fa-IR" sz="2800" cap="none" dirty="0">
                <a:latin typeface="Arial" panose="020B0604020202020204" pitchFamily="34" charset="0"/>
              </a:rPr>
              <a:t>پذیرش اتفاقات بیمارستان شهید فقیهی</a:t>
            </a:r>
            <a:r>
              <a:rPr lang="en-US" sz="2800" cap="none" dirty="0">
                <a:latin typeface="Arial" panose="020B0604020202020204" pitchFamily="34" charset="0"/>
              </a:rPr>
              <a:t>,</a:t>
            </a:r>
            <a:r>
              <a:rPr lang="en-US" sz="2800" b="1" cap="none" dirty="0">
                <a:solidFill>
                  <a:srgbClr val="FF0000"/>
                </a:solidFill>
                <a:latin typeface="Arial" panose="020B0604020202020204" pitchFamily="34" charset="0"/>
              </a:rPr>
              <a:t>2.5  H</a:t>
            </a:r>
            <a:r>
              <a:rPr lang="en-US" sz="2800" cap="none" dirty="0">
                <a:latin typeface="Arial" panose="020B0604020202020204" pitchFamily="34" charset="0"/>
              </a:rPr>
              <a:t> after delivery)</a:t>
            </a:r>
          </a:p>
          <a:p>
            <a:pPr>
              <a:lnSpc>
                <a:spcPct val="150000"/>
              </a:lnSpc>
              <a:buClr>
                <a:srgbClr val="FF0000"/>
              </a:buClr>
              <a:buFont typeface="Wingdings" panose="05000000000000000000" pitchFamily="2" charset="2"/>
              <a:buChar char="q"/>
            </a:pPr>
            <a:r>
              <a:rPr lang="en-US" sz="2800" b="1" cap="none" dirty="0">
                <a:solidFill>
                  <a:srgbClr val="FF0000"/>
                </a:solidFill>
                <a:latin typeface="Arial" panose="020B0604020202020204" pitchFamily="34" charset="0"/>
              </a:rPr>
              <a:t>11:00 Am </a:t>
            </a:r>
            <a:r>
              <a:rPr lang="en-US" sz="2800" cap="none" dirty="0">
                <a:latin typeface="Arial" panose="020B0604020202020204" pitchFamily="34" charset="0"/>
              </a:rPr>
              <a:t>(Transfer To Or ,</a:t>
            </a:r>
            <a:r>
              <a:rPr lang="en-US" sz="2800" b="1" cap="none" dirty="0">
                <a:solidFill>
                  <a:srgbClr val="FF0000"/>
                </a:solidFill>
                <a:latin typeface="Arial" panose="020B0604020202020204" pitchFamily="34" charset="0"/>
              </a:rPr>
              <a:t>8 H</a:t>
            </a:r>
            <a:r>
              <a:rPr lang="en-US" sz="2800" cap="none" dirty="0">
                <a:latin typeface="Arial" panose="020B0604020202020204" pitchFamily="34" charset="0"/>
              </a:rPr>
              <a:t> after delivery)</a:t>
            </a:r>
          </a:p>
          <a:p>
            <a:pPr>
              <a:lnSpc>
                <a:spcPct val="150000"/>
              </a:lnSpc>
              <a:buClr>
                <a:srgbClr val="FF0000"/>
              </a:buClr>
              <a:buFont typeface="Wingdings" panose="05000000000000000000" pitchFamily="2" charset="2"/>
              <a:buChar char="q"/>
            </a:pPr>
            <a:r>
              <a:rPr lang="en-US" sz="2800" b="1" cap="none" dirty="0">
                <a:solidFill>
                  <a:srgbClr val="7030A0"/>
                </a:solidFill>
                <a:latin typeface="Arial" panose="020B0604020202020204" pitchFamily="34" charset="0"/>
              </a:rPr>
              <a:t> finalDx</a:t>
            </a:r>
            <a:r>
              <a:rPr lang="en-US" sz="2800" cap="none" dirty="0">
                <a:latin typeface="Arial" panose="020B0604020202020204" pitchFamily="34" charset="0"/>
              </a:rPr>
              <a:t>: anal laceration grade3                                Levatorplasty,vaginoplasty,anal Sphincteroplasty And Vaginal Mesh Insertion .</a:t>
            </a:r>
          </a:p>
          <a:p>
            <a:pPr>
              <a:lnSpc>
                <a:spcPct val="150000"/>
              </a:lnSpc>
              <a:buClr>
                <a:srgbClr val="FF0000"/>
              </a:buClr>
              <a:buFont typeface="Wingdings" panose="05000000000000000000" pitchFamily="2" charset="2"/>
              <a:buChar char="q"/>
            </a:pPr>
            <a:r>
              <a:rPr lang="en-US" sz="2800" cap="none" dirty="0">
                <a:latin typeface="Arial" panose="020B0604020202020204" pitchFamily="34" charset="0"/>
              </a:rPr>
              <a:t>Hb :12                      9 (transfusion 1bag p.c)</a:t>
            </a:r>
            <a:endParaRPr lang="fa-IR" sz="2800" cap="none" dirty="0">
              <a:latin typeface="Arial" panose="020B0604020202020204" pitchFamily="34" charset="0"/>
            </a:endParaRPr>
          </a:p>
          <a:p>
            <a:pPr>
              <a:lnSpc>
                <a:spcPct val="150000"/>
              </a:lnSpc>
              <a:buClr>
                <a:srgbClr val="FF0000"/>
              </a:buClr>
              <a:buFont typeface="Wingdings" panose="05000000000000000000" pitchFamily="2" charset="2"/>
              <a:buChar char="q"/>
            </a:pPr>
            <a:r>
              <a:rPr lang="en-US" sz="2800" cap="none" dirty="0">
                <a:latin typeface="Arial" panose="020B0604020202020204" pitchFamily="34" charset="0"/>
              </a:rPr>
              <a:t>NPO Time: </a:t>
            </a:r>
            <a:r>
              <a:rPr lang="en-US" sz="2800" b="1" cap="none" dirty="0">
                <a:solidFill>
                  <a:srgbClr val="FF0000"/>
                </a:solidFill>
                <a:latin typeface="Arial" panose="020B0604020202020204" pitchFamily="34" charset="0"/>
              </a:rPr>
              <a:t>3day</a:t>
            </a:r>
          </a:p>
          <a:p>
            <a:pPr>
              <a:lnSpc>
                <a:spcPct val="150000"/>
              </a:lnSpc>
              <a:buClr>
                <a:srgbClr val="FF0000"/>
              </a:buClr>
              <a:buFont typeface="Wingdings" panose="05000000000000000000" pitchFamily="2" charset="2"/>
              <a:buChar char="q"/>
            </a:pPr>
            <a:r>
              <a:rPr lang="en-US" sz="2800" cap="none" dirty="0">
                <a:latin typeface="Arial" panose="020B0604020202020204" pitchFamily="34" charset="0"/>
              </a:rPr>
              <a:t>19/09/ ---22/09/(</a:t>
            </a:r>
            <a:r>
              <a:rPr lang="en-US" sz="2800" b="1" cap="none" dirty="0">
                <a:solidFill>
                  <a:srgbClr val="FF0000"/>
                </a:solidFill>
                <a:latin typeface="Arial" panose="020B0604020202020204" pitchFamily="34" charset="0"/>
              </a:rPr>
              <a:t>4 day </a:t>
            </a:r>
            <a:r>
              <a:rPr lang="en-US" sz="2800" cap="none" dirty="0">
                <a:latin typeface="Arial" panose="020B0604020202020204" pitchFamily="34" charset="0"/>
              </a:rPr>
              <a:t>time Of Admission)</a:t>
            </a:r>
          </a:p>
          <a:p>
            <a:pPr>
              <a:lnSpc>
                <a:spcPct val="150000"/>
              </a:lnSpc>
              <a:buFont typeface="Wingdings" panose="05000000000000000000" pitchFamily="2" charset="2"/>
              <a:buChar char="q"/>
            </a:pPr>
            <a:endParaRPr lang="en-US" sz="2800" cap="none" dirty="0">
              <a:latin typeface="Arial" panose="020B0604020202020204" pitchFamily="34" charset="0"/>
            </a:endParaRPr>
          </a:p>
        </p:txBody>
      </p:sp>
      <p:sp>
        <p:nvSpPr>
          <p:cNvPr id="7" name="Arrow: Right 6">
            <a:extLst>
              <a:ext uri="{FF2B5EF4-FFF2-40B4-BE49-F238E27FC236}">
                <a16:creationId xmlns:a16="http://schemas.microsoft.com/office/drawing/2014/main" id="{C0BED864-CD32-F408-41AB-3A9DA9AA665C}"/>
              </a:ext>
            </a:extLst>
          </p:cNvPr>
          <p:cNvSpPr/>
          <p:nvPr/>
        </p:nvSpPr>
        <p:spPr>
          <a:xfrm>
            <a:off x="2169994" y="4643307"/>
            <a:ext cx="1705971" cy="5032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930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3D0C-9FF8-B98C-A915-44AD09FA8328}"/>
              </a:ext>
            </a:extLst>
          </p:cNvPr>
          <p:cNvSpPr>
            <a:spLocks noGrp="1"/>
          </p:cNvSpPr>
          <p:nvPr>
            <p:ph type="title"/>
          </p:nvPr>
        </p:nvSpPr>
        <p:spPr>
          <a:xfrm>
            <a:off x="0" y="0"/>
            <a:ext cx="12191999" cy="1856096"/>
          </a:xfr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sz="6000" b="1" cap="none" dirty="0">
                <a:solidFill>
                  <a:srgbClr val="FF0000"/>
                </a:solidFill>
                <a:latin typeface="Arial" panose="020B0604020202020204" pitchFamily="34" charset="0"/>
                <a:cs typeface="Arial" panose="020B0604020202020204" pitchFamily="34" charset="0"/>
              </a:rPr>
              <a:t>Case 2</a:t>
            </a:r>
          </a:p>
        </p:txBody>
      </p:sp>
      <p:sp>
        <p:nvSpPr>
          <p:cNvPr id="3" name="Content Placeholder 2">
            <a:extLst>
              <a:ext uri="{FF2B5EF4-FFF2-40B4-BE49-F238E27FC236}">
                <a16:creationId xmlns:a16="http://schemas.microsoft.com/office/drawing/2014/main" id="{2176BC55-A944-D776-D9FB-CEEF95A54CA3}"/>
              </a:ext>
            </a:extLst>
          </p:cNvPr>
          <p:cNvSpPr>
            <a:spLocks noGrp="1"/>
          </p:cNvSpPr>
          <p:nvPr>
            <p:ph sz="quarter" idx="13"/>
          </p:nvPr>
        </p:nvSpPr>
        <p:spPr>
          <a:xfrm>
            <a:off x="436728" y="1856096"/>
            <a:ext cx="11354938" cy="5001904"/>
          </a:xfrm>
        </p:spPr>
        <p:txBody>
          <a:bodyPr>
            <a:normAutofit lnSpcReduction="10000"/>
          </a:bodyPr>
          <a:lstStyle/>
          <a:p>
            <a:pPr marL="0" indent="0" algn="just">
              <a:lnSpc>
                <a:spcPct val="150000"/>
              </a:lnSpc>
              <a:buNone/>
            </a:pPr>
            <a:r>
              <a:rPr lang="en-US" sz="2800" b="1" cap="none" dirty="0">
                <a:solidFill>
                  <a:srgbClr val="FF0000"/>
                </a:solidFill>
                <a:latin typeface="Arial" panose="020B0604020202020204" pitchFamily="34" charset="0"/>
                <a:cs typeface="Arial" panose="020B0604020202020204" pitchFamily="34" charset="0"/>
              </a:rPr>
              <a:t>34 Y/O</a:t>
            </a:r>
            <a:r>
              <a:rPr lang="en-US" sz="2800" cap="none" dirty="0">
                <a:latin typeface="Arial" panose="020B0604020202020204" pitchFamily="34" charset="0"/>
                <a:cs typeface="Arial" panose="020B0604020202020204" pitchFamily="34" charset="0"/>
              </a:rPr>
              <a:t> G2 L1 Nvd Gestational Age 40 Weak( </a:t>
            </a:r>
            <a:r>
              <a:rPr lang="en-US" sz="2800" b="1" cap="none" dirty="0">
                <a:solidFill>
                  <a:srgbClr val="FF0000"/>
                </a:solidFill>
                <a:latin typeface="Arial" panose="020B0604020202020204" pitchFamily="34" charset="0"/>
                <a:cs typeface="Arial" panose="020B0604020202020204" pitchFamily="34" charset="0"/>
              </a:rPr>
              <a:t>BMI:28</a:t>
            </a:r>
            <a:r>
              <a:rPr lang="en-US" sz="2800" cap="none" dirty="0">
                <a:latin typeface="Arial" panose="020B0604020202020204" pitchFamily="34" charset="0"/>
                <a:cs typeface="Arial" panose="020B0604020202020204" pitchFamily="34" charset="0"/>
              </a:rPr>
              <a:t>) Who Came To Hazrat Zeinab Hospital With Chief Complaint Rupture Of Membran And Laber Pain .</a:t>
            </a:r>
          </a:p>
          <a:p>
            <a:pPr marL="0" indent="0" algn="just">
              <a:lnSpc>
                <a:spcPct val="150000"/>
              </a:lnSpc>
              <a:buNone/>
            </a:pPr>
            <a:r>
              <a:rPr lang="en-US" sz="2800" cap="none" dirty="0">
                <a:latin typeface="Arial" panose="020B0604020202020204" pitchFamily="34" charset="0"/>
                <a:cs typeface="Arial" panose="020B0604020202020204" pitchFamily="34" charset="0"/>
              </a:rPr>
              <a:t>Past HX : </a:t>
            </a:r>
            <a:r>
              <a:rPr lang="en-US" sz="2800" b="1" cap="none" dirty="0">
                <a:solidFill>
                  <a:srgbClr val="FF0000"/>
                </a:solidFill>
                <a:latin typeface="Arial" panose="020B0604020202020204" pitchFamily="34" charset="0"/>
                <a:cs typeface="Arial" panose="020B0604020202020204" pitchFamily="34" charset="0"/>
              </a:rPr>
              <a:t>Perineal laceration in previous pregnancy</a:t>
            </a:r>
          </a:p>
          <a:p>
            <a:pPr marL="0" indent="0" algn="just">
              <a:lnSpc>
                <a:spcPct val="150000"/>
              </a:lnSpc>
              <a:buNone/>
            </a:pPr>
            <a:r>
              <a:rPr lang="en-US" sz="2800" cap="none" dirty="0">
                <a:latin typeface="Arial" panose="020B0604020202020204" pitchFamily="34" charset="0"/>
                <a:cs typeface="Arial" panose="020B0604020202020204" pitchFamily="34" charset="0"/>
              </a:rPr>
              <a:t>Admit Vaginal Exam: 3cm/Vx/50%/-3/R/C</a:t>
            </a:r>
          </a:p>
          <a:p>
            <a:pPr marL="0" indent="0" algn="just">
              <a:lnSpc>
                <a:spcPct val="150000"/>
              </a:lnSpc>
              <a:buNone/>
            </a:pPr>
            <a:r>
              <a:rPr lang="en-US" sz="3200" b="1" cap="none" dirty="0">
                <a:solidFill>
                  <a:srgbClr val="00B050"/>
                </a:solidFill>
                <a:latin typeface="Arial" panose="020B0604020202020204" pitchFamily="34" charset="0"/>
                <a:cs typeface="Arial" panose="020B0604020202020204" pitchFamily="34" charset="0"/>
              </a:rPr>
              <a:t>8:15</a:t>
            </a:r>
            <a:r>
              <a:rPr lang="en-US" sz="2800" cap="none" dirty="0">
                <a:latin typeface="Arial" panose="020B0604020202020204" pitchFamily="34" charset="0"/>
                <a:cs typeface="Arial" panose="020B0604020202020204" pitchFamily="34" charset="0"/>
              </a:rPr>
              <a:t> Am(4cm/Vx/50%/-3/R/C)</a:t>
            </a:r>
          </a:p>
          <a:p>
            <a:pPr marL="0" indent="0" algn="just">
              <a:lnSpc>
                <a:spcPct val="150000"/>
              </a:lnSpc>
              <a:buNone/>
            </a:pPr>
            <a:r>
              <a:rPr lang="en-US" sz="3200" b="1" cap="none" dirty="0">
                <a:solidFill>
                  <a:srgbClr val="00B050"/>
                </a:solidFill>
                <a:latin typeface="Arial" panose="020B0604020202020204" pitchFamily="34" charset="0"/>
                <a:cs typeface="Arial" panose="020B0604020202020204" pitchFamily="34" charset="0"/>
              </a:rPr>
              <a:t>8:55</a:t>
            </a:r>
            <a:r>
              <a:rPr lang="en-US" sz="2800" b="1" cap="none" dirty="0">
                <a:solidFill>
                  <a:srgbClr val="00B050"/>
                </a:solidFill>
                <a:latin typeface="Arial" panose="020B0604020202020204" pitchFamily="34" charset="0"/>
                <a:cs typeface="Arial" panose="020B0604020202020204" pitchFamily="34" charset="0"/>
              </a:rPr>
              <a:t> </a:t>
            </a:r>
            <a:r>
              <a:rPr lang="en-US" sz="2800" cap="none" dirty="0">
                <a:latin typeface="Arial" panose="020B0604020202020204" pitchFamily="34" charset="0"/>
                <a:cs typeface="Arial" panose="020B0604020202020204" pitchFamily="34" charset="0"/>
              </a:rPr>
              <a:t>Am (7cm/Vx/70%/-3/R/C)</a:t>
            </a:r>
          </a:p>
        </p:txBody>
      </p:sp>
    </p:spTree>
    <p:extLst>
      <p:ext uri="{BB962C8B-B14F-4D97-AF65-F5344CB8AC3E}">
        <p14:creationId xmlns:p14="http://schemas.microsoft.com/office/powerpoint/2010/main" val="1426131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E567-80EA-1541-927C-508C0966C0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C08F1C-68A8-23EA-568C-6D823502584A}"/>
              </a:ext>
            </a:extLst>
          </p:cNvPr>
          <p:cNvSpPr>
            <a:spLocks noGrp="1"/>
          </p:cNvSpPr>
          <p:nvPr>
            <p:ph sz="quarter" idx="13"/>
          </p:nvPr>
        </p:nvSpPr>
        <p:spPr>
          <a:xfrm>
            <a:off x="357116" y="442324"/>
            <a:ext cx="11477767" cy="5973351"/>
          </a:xfrm>
        </p:spPr>
        <p:txBody>
          <a:bodyPr>
            <a:noAutofit/>
          </a:bodyPr>
          <a:lstStyle/>
          <a:p>
            <a:pPr marL="0" indent="0" algn="r">
              <a:lnSpc>
                <a:spcPct val="150000"/>
              </a:lnSpc>
              <a:buNone/>
            </a:pPr>
            <a:r>
              <a:rPr lang="fa-IR" sz="2800" dirty="0"/>
              <a:t>بیمار دردهای مناسب زایمانی داشته بنابراین </a:t>
            </a:r>
            <a:r>
              <a:rPr lang="fa-IR" sz="2800" b="1" dirty="0">
                <a:solidFill>
                  <a:srgbClr val="FF0000"/>
                </a:solidFill>
              </a:rPr>
              <a:t>پیشرفت با دردهای خودبخودی </a:t>
            </a:r>
            <a:r>
              <a:rPr lang="fa-IR" sz="2800" dirty="0"/>
              <a:t>برای بیماردرنظرگرفته شد.</a:t>
            </a:r>
          </a:p>
          <a:p>
            <a:pPr marL="0" indent="0" algn="r" rtl="1">
              <a:lnSpc>
                <a:spcPct val="150000"/>
              </a:lnSpc>
              <a:buNone/>
            </a:pPr>
            <a:r>
              <a:rPr lang="fa-IR" sz="2800" dirty="0"/>
              <a:t>درساعت8:45 جنین دچار افت ضربان قلب تا حدود 80تا90 ضربان دردقیقه شد،که بااحیای داخل رحمی اصلاح شد.درساعت 8:55 دقیقه مجدد افت ضربان قلب جنین تا 70 پیدا کردند که معاینه  واژینال شد. . </a:t>
            </a:r>
            <a:r>
              <a:rPr lang="pt-BR" sz="2800" dirty="0"/>
              <a:t>vx/70%/-3/r</a:t>
            </a:r>
            <a:r>
              <a:rPr lang="en-US" sz="2800" dirty="0"/>
              <a:t>/C</a:t>
            </a:r>
            <a:r>
              <a:rPr lang="fa-IR" sz="2800" dirty="0"/>
              <a:t>/</a:t>
            </a:r>
            <a:r>
              <a:rPr lang="en-US" sz="2800" dirty="0"/>
              <a:t>7CM</a:t>
            </a:r>
            <a:endParaRPr lang="fa-IR" sz="2800" dirty="0"/>
          </a:p>
          <a:p>
            <a:pPr marL="0" indent="0" algn="r" rtl="1">
              <a:lnSpc>
                <a:spcPct val="150000"/>
              </a:lnSpc>
              <a:buNone/>
            </a:pPr>
            <a:r>
              <a:rPr lang="en-US" sz="2800" dirty="0"/>
              <a:t> </a:t>
            </a:r>
            <a:r>
              <a:rPr lang="fa-IR" sz="2800" dirty="0"/>
              <a:t>طبق نظر سینیور بیماربدلیل دیسترس جنین در ساعت 9:10 بابرانکارد به اتاق عمل منتقل می شود.درساعت </a:t>
            </a:r>
            <a:r>
              <a:rPr lang="fa-IR" sz="2800" b="1" dirty="0">
                <a:solidFill>
                  <a:srgbClr val="FF0000"/>
                </a:solidFill>
              </a:rPr>
              <a:t>9:15 دقیقه </a:t>
            </a:r>
            <a:r>
              <a:rPr lang="fa-IR" sz="2800" dirty="0"/>
              <a:t>زایمان همراه اپی زیوتومی دراتاق عمل انجام شد وحاصل زایمان یک دختر سالم با آپگار اولیه 6 وسپس 8 باوزن </a:t>
            </a:r>
            <a:r>
              <a:rPr lang="fa-IR" sz="2800" b="1" dirty="0">
                <a:solidFill>
                  <a:srgbClr val="FF0000"/>
                </a:solidFill>
              </a:rPr>
              <a:t>3600</a:t>
            </a:r>
            <a:r>
              <a:rPr lang="fa-IR" sz="2800" dirty="0"/>
              <a:t> گرم می باشد.</a:t>
            </a:r>
            <a:endParaRPr lang="en-US" sz="2800" dirty="0"/>
          </a:p>
        </p:txBody>
      </p:sp>
    </p:spTree>
    <p:extLst>
      <p:ext uri="{BB962C8B-B14F-4D97-AF65-F5344CB8AC3E}">
        <p14:creationId xmlns:p14="http://schemas.microsoft.com/office/powerpoint/2010/main" val="3293405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0E5E-ECD2-7B80-A529-5AD64D55A0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B3C784-AF3B-1B8E-611B-AF9C53C88F18}"/>
              </a:ext>
            </a:extLst>
          </p:cNvPr>
          <p:cNvSpPr>
            <a:spLocks noGrp="1"/>
          </p:cNvSpPr>
          <p:nvPr>
            <p:ph sz="quarter" idx="13"/>
          </p:nvPr>
        </p:nvSpPr>
        <p:spPr>
          <a:xfrm>
            <a:off x="913774" y="1419368"/>
            <a:ext cx="10363826" cy="4371832"/>
          </a:xfrm>
        </p:spPr>
        <p:txBody>
          <a:bodyPr>
            <a:normAutofit fontScale="92500" lnSpcReduction="20000"/>
          </a:bodyPr>
          <a:lstStyle/>
          <a:p>
            <a:pPr marL="0" indent="0" algn="just" rtl="1">
              <a:lnSpc>
                <a:spcPct val="150000"/>
              </a:lnSpc>
              <a:buNone/>
            </a:pPr>
            <a:r>
              <a:rPr lang="fa-IR" sz="3600" dirty="0"/>
              <a:t>بیمار</a:t>
            </a:r>
            <a:r>
              <a:rPr lang="ar-SA" sz="3600" dirty="0"/>
              <a:t> توسط رزیدنت جراحی ویزیت شد پارگی تا اسفنکتر رکتوم کشیده شده وپارگی درجه 4 می باش</a:t>
            </a:r>
            <a:r>
              <a:rPr lang="fa-IR" sz="3600" dirty="0"/>
              <a:t>د.</a:t>
            </a:r>
            <a:endParaRPr lang="de-DE" sz="3600" dirty="0"/>
          </a:p>
          <a:p>
            <a:pPr marL="0" indent="0" algn="just" rtl="1">
              <a:lnSpc>
                <a:spcPct val="150000"/>
              </a:lnSpc>
              <a:buNone/>
            </a:pPr>
            <a:r>
              <a:rPr lang="fa-IR" sz="3600" dirty="0"/>
              <a:t>علت لسراسیون بیمار، </a:t>
            </a:r>
            <a:r>
              <a:rPr lang="fa-IR" sz="3600" b="1" dirty="0">
                <a:solidFill>
                  <a:srgbClr val="FF0000"/>
                </a:solidFill>
              </a:rPr>
              <a:t>کوتاهی پرینه </a:t>
            </a:r>
            <a:r>
              <a:rPr lang="fa-IR" sz="3600" dirty="0"/>
              <a:t>و</a:t>
            </a:r>
            <a:r>
              <a:rPr lang="fa-IR" sz="3600" dirty="0">
                <a:solidFill>
                  <a:srgbClr val="FF0000"/>
                </a:solidFill>
              </a:rPr>
              <a:t>عدم همکاری بیمار</a:t>
            </a:r>
            <a:r>
              <a:rPr lang="fa-IR" sz="3600" dirty="0"/>
              <a:t>وشرح حال  </a:t>
            </a:r>
            <a:r>
              <a:rPr lang="fa-IR" sz="3600" dirty="0">
                <a:solidFill>
                  <a:srgbClr val="FF0000"/>
                </a:solidFill>
              </a:rPr>
              <a:t>آسیب شدید پرینه در زایمان قبلی </a:t>
            </a:r>
            <a:r>
              <a:rPr lang="fa-IR" sz="3600" dirty="0"/>
              <a:t>ووضعیت </a:t>
            </a:r>
            <a:r>
              <a:rPr lang="en-US" sz="3600" dirty="0">
                <a:solidFill>
                  <a:srgbClr val="FF0000"/>
                </a:solidFill>
              </a:rPr>
              <a:t>op </a:t>
            </a:r>
            <a:r>
              <a:rPr lang="fa-IR" sz="3600" dirty="0">
                <a:solidFill>
                  <a:srgbClr val="FF0000"/>
                </a:solidFill>
              </a:rPr>
              <a:t>بودن سرجنین </a:t>
            </a:r>
            <a:r>
              <a:rPr lang="fa-IR" sz="3600" dirty="0"/>
              <a:t>و</a:t>
            </a:r>
            <a:r>
              <a:rPr lang="fa-IR" sz="3600" dirty="0">
                <a:solidFill>
                  <a:srgbClr val="FF0000"/>
                </a:solidFill>
              </a:rPr>
              <a:t>دیستوشی</a:t>
            </a:r>
            <a:r>
              <a:rPr lang="fa-IR" sz="3600" dirty="0"/>
              <a:t> حین زایمان ، گزارش می شود.پک واژینال برای بیمار گذاشته شد.بیماربه بیمارستان</a:t>
            </a:r>
            <a:r>
              <a:rPr lang="en-US" sz="3600" dirty="0"/>
              <a:t> </a:t>
            </a:r>
            <a:r>
              <a:rPr lang="fa-IR" sz="3600" dirty="0"/>
              <a:t>شهید فقیهی درساعت </a:t>
            </a:r>
            <a:r>
              <a:rPr lang="fa-IR" sz="3600" b="1" dirty="0">
                <a:solidFill>
                  <a:srgbClr val="FF0000"/>
                </a:solidFill>
              </a:rPr>
              <a:t>14:45</a:t>
            </a:r>
            <a:r>
              <a:rPr lang="fa-IR" sz="3600" dirty="0"/>
              <a:t>منتقل شد.</a:t>
            </a:r>
            <a:endParaRPr lang="en-US" sz="3600" dirty="0"/>
          </a:p>
        </p:txBody>
      </p:sp>
    </p:spTree>
    <p:extLst>
      <p:ext uri="{BB962C8B-B14F-4D97-AF65-F5344CB8AC3E}">
        <p14:creationId xmlns:p14="http://schemas.microsoft.com/office/powerpoint/2010/main" val="175228682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651</TotalTime>
  <Words>2145</Words>
  <Application>Microsoft Office PowerPoint</Application>
  <PresentationFormat>Widescreen</PresentationFormat>
  <Paragraphs>161</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Tw Cen MT</vt:lpstr>
      <vt:lpstr>Wingdings</vt:lpstr>
      <vt:lpstr>Droplet</vt:lpstr>
      <vt:lpstr>PowerPoint Presentation</vt:lpstr>
      <vt:lpstr> Prevention &amp; Management Of Pelvic Organ’S Injury During Labor&amp;Delivery </vt:lpstr>
      <vt:lpstr>Case 1</vt:lpstr>
      <vt:lpstr>PowerPoint Presentation</vt:lpstr>
      <vt:lpstr>PowerPoint Presentation</vt:lpstr>
      <vt:lpstr>PowerPoint Presentation</vt:lpstr>
      <vt:lpstr>Case 2</vt:lpstr>
      <vt:lpstr>PowerPoint Presentation</vt:lpstr>
      <vt:lpstr>PowerPoint Presentation</vt:lpstr>
      <vt:lpstr>PowerPoint Presentation</vt:lpstr>
      <vt:lpstr>PowerPoint Presentation</vt:lpstr>
      <vt:lpstr>Case 3</vt:lpstr>
      <vt:lpstr>PowerPoint Presentation</vt:lpstr>
      <vt:lpstr>PowerPoint Presentation</vt:lpstr>
      <vt:lpstr>PowerPoint Presentation</vt:lpstr>
      <vt:lpstr>Case 4</vt:lpstr>
      <vt:lpstr>PowerPoint Presentation</vt:lpstr>
      <vt:lpstr>PowerPoint Presentation</vt:lpstr>
      <vt:lpstr>PowerPoint Presentation</vt:lpstr>
      <vt:lpstr>Lower Genital Tract Lacerations </vt:lpstr>
      <vt:lpstr>PowerPoint Presentation</vt:lpstr>
      <vt:lpstr>Risk factors </vt:lpstr>
      <vt:lpstr>PowerPoint Presentation</vt:lpstr>
      <vt:lpstr>Classification Of Perineal Laceration</vt:lpstr>
      <vt:lpstr>PowerPoint Presentation</vt:lpstr>
      <vt:lpstr>PowerPoint Presentation</vt:lpstr>
      <vt:lpstr>third-degree lacerations </vt:lpstr>
      <vt:lpstr>PowerPoint Presentation</vt:lpstr>
      <vt:lpstr>PowerPoint Presentation</vt:lpstr>
      <vt:lpstr>PowerPoint Presentation</vt:lpstr>
      <vt:lpstr>PowerPoint Presentation</vt:lpstr>
      <vt:lpstr>PowerPoint Presentation</vt:lpstr>
      <vt:lpstr>cesarean delivery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Hatamipour</dc:creator>
  <cp:lastModifiedBy>Amir Hatamipour</cp:lastModifiedBy>
  <cp:revision>239</cp:revision>
  <dcterms:created xsi:type="dcterms:W3CDTF">2024-01-26T17:20:18Z</dcterms:created>
  <dcterms:modified xsi:type="dcterms:W3CDTF">2024-02-03T04:08:06Z</dcterms:modified>
</cp:coreProperties>
</file>